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0"/>
  </p:notesMasterIdLst>
  <p:sldIdLst>
    <p:sldId id="775" r:id="rId2"/>
    <p:sldId id="1027" r:id="rId3"/>
    <p:sldId id="1028" r:id="rId4"/>
    <p:sldId id="977" r:id="rId5"/>
    <p:sldId id="902" r:id="rId6"/>
    <p:sldId id="976" r:id="rId7"/>
    <p:sldId id="904" r:id="rId8"/>
    <p:sldId id="905" r:id="rId9"/>
    <p:sldId id="991" r:id="rId10"/>
    <p:sldId id="1031" r:id="rId11"/>
    <p:sldId id="906" r:id="rId12"/>
    <p:sldId id="907" r:id="rId13"/>
    <p:sldId id="908" r:id="rId14"/>
    <p:sldId id="909" r:id="rId15"/>
    <p:sldId id="910" r:id="rId16"/>
    <p:sldId id="911" r:id="rId17"/>
    <p:sldId id="1030" r:id="rId18"/>
    <p:sldId id="993" r:id="rId19"/>
    <p:sldId id="992" r:id="rId20"/>
    <p:sldId id="912" r:id="rId21"/>
    <p:sldId id="913" r:id="rId22"/>
    <p:sldId id="914" r:id="rId23"/>
    <p:sldId id="915" r:id="rId24"/>
    <p:sldId id="916" r:id="rId25"/>
    <p:sldId id="917" r:id="rId26"/>
    <p:sldId id="918" r:id="rId27"/>
    <p:sldId id="919" r:id="rId28"/>
    <p:sldId id="920" r:id="rId29"/>
    <p:sldId id="994" r:id="rId30"/>
    <p:sldId id="922" r:id="rId31"/>
    <p:sldId id="923" r:id="rId32"/>
    <p:sldId id="924" r:id="rId33"/>
    <p:sldId id="925" r:id="rId34"/>
    <p:sldId id="1001" r:id="rId35"/>
    <p:sldId id="1002" r:id="rId36"/>
    <p:sldId id="1003" r:id="rId37"/>
    <p:sldId id="1036" r:id="rId38"/>
    <p:sldId id="1005" r:id="rId39"/>
    <p:sldId id="1006" r:id="rId40"/>
    <p:sldId id="1012" r:id="rId41"/>
    <p:sldId id="1013" r:id="rId42"/>
    <p:sldId id="1010" r:id="rId43"/>
    <p:sldId id="1037" r:id="rId44"/>
    <p:sldId id="1009" r:id="rId45"/>
    <p:sldId id="1029" r:id="rId46"/>
    <p:sldId id="1008" r:id="rId47"/>
    <p:sldId id="1034" r:id="rId48"/>
    <p:sldId id="1016" r:id="rId49"/>
    <p:sldId id="1017" r:id="rId50"/>
    <p:sldId id="1021" r:id="rId51"/>
    <p:sldId id="1018" r:id="rId52"/>
    <p:sldId id="1033" r:id="rId53"/>
    <p:sldId id="1019" r:id="rId54"/>
    <p:sldId id="1020" r:id="rId55"/>
    <p:sldId id="1023" r:id="rId56"/>
    <p:sldId id="1024" r:id="rId57"/>
    <p:sldId id="1032" r:id="rId58"/>
    <p:sldId id="927" r:id="rId59"/>
    <p:sldId id="988" r:id="rId60"/>
    <p:sldId id="929" r:id="rId61"/>
    <p:sldId id="989" r:id="rId62"/>
    <p:sldId id="996" r:id="rId63"/>
    <p:sldId id="932" r:id="rId64"/>
    <p:sldId id="933" r:id="rId65"/>
    <p:sldId id="934" r:id="rId66"/>
    <p:sldId id="1025" r:id="rId67"/>
    <p:sldId id="1035" r:id="rId68"/>
    <p:sldId id="1026" r:id="rId69"/>
  </p:sldIdLst>
  <p:sldSz cx="9144000" cy="6858000" type="screen4x3"/>
  <p:notesSz cx="6858000" cy="9144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FF99"/>
    <a:srgbClr val="DED9B7"/>
    <a:srgbClr val="FFFF66"/>
    <a:srgbClr val="960000"/>
    <a:srgbClr val="99FF33"/>
    <a:srgbClr val="C1B778"/>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0806" autoAdjust="0"/>
    <p:restoredTop sz="90335" autoAdjust="0"/>
  </p:normalViewPr>
  <p:slideViewPr>
    <p:cSldViewPr snapToObjects="1">
      <p:cViewPr>
        <p:scale>
          <a:sx n="60" d="100"/>
          <a:sy n="60" d="100"/>
        </p:scale>
        <p:origin x="-1553" y="-62"/>
      </p:cViewPr>
      <p:guideLst>
        <p:guide orient="horz" pos="2944"/>
        <p:guide pos="5568"/>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 Type="http://schemas.openxmlformats.org/officeDocument/2006/relationships/slide" Target="slides/slide6.xml"/><Relationship Id="rId71" Type="http://schemas.openxmlformats.org/officeDocument/2006/relationships/presProps" Target="presProps.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tableStyles" Target="tableStyle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61" Type="http://schemas.openxmlformats.org/officeDocument/2006/relationships/slide" Target="slides/slide60.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defRPr sz="1200">
                <a:latin typeface="Arial" charset="0"/>
              </a:defRPr>
            </a:lvl1pPr>
          </a:lstStyle>
          <a:p>
            <a:pPr>
              <a:defRPr/>
            </a:pPr>
            <a:endParaRPr lang="en-US"/>
          </a:p>
        </p:txBody>
      </p:sp>
      <p:sp>
        <p:nvSpPr>
          <p:cNvPr id="59395" name="Rectangle 3"/>
          <p:cNvSpPr>
            <a:spLocks noGrp="1" noChangeArrowheads="1"/>
          </p:cNvSpPr>
          <p:nvPr>
            <p:ph type="dt" idx="1"/>
          </p:nvPr>
        </p:nvSpPr>
        <p:spPr bwMode="auto">
          <a:xfrm>
            <a:off x="3884613" y="0"/>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lvl1pPr algn="r">
              <a:defRPr sz="1200">
                <a:latin typeface="Arial" charset="0"/>
              </a:defRPr>
            </a:lvl1pPr>
          </a:lstStyle>
          <a:p>
            <a:pPr>
              <a:defRPr/>
            </a:pPr>
            <a:fld id="{10C61A07-28D7-4F09-9702-0F4188054F06}" type="datetimeFigureOut">
              <a:rPr lang="en-US"/>
              <a:pPr>
                <a:defRPr/>
              </a:pPr>
              <a:t>9/4/2018</a:t>
            </a:fld>
            <a:endParaRPr lang="en-US"/>
          </a:p>
        </p:txBody>
      </p:sp>
      <p:sp>
        <p:nvSpPr>
          <p:cNvPr id="60420" name="Rectangle 4"/>
          <p:cNvSpPr>
            <a:spLocks noGrp="1" noRot="1" noChangeAspect="1" noChangeArrowheads="1" noTextEdit="1"/>
          </p:cNvSpPr>
          <p:nvPr>
            <p:ph type="sldImg" idx="2"/>
          </p:nvPr>
        </p:nvSpPr>
        <p:spPr bwMode="auto">
          <a:xfrm>
            <a:off x="1143000" y="685800"/>
            <a:ext cx="4572000" cy="3429000"/>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7" name="Rectangle 5"/>
          <p:cNvSpPr>
            <a:spLocks noGrp="1" noChangeArrowheads="1"/>
          </p:cNvSpPr>
          <p:nvPr>
            <p:ph type="body" sz="quarter" idx="3"/>
          </p:nvPr>
        </p:nvSpPr>
        <p:spPr bwMode="auto">
          <a:xfrm>
            <a:off x="685800" y="4343400"/>
            <a:ext cx="5486400" cy="411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t" anchorCtr="0" compatLnSpc="1">
            <a:prstTxWarp prst="textNoShape">
              <a:avLst/>
            </a:prstTxWarp>
          </a:bodyPr>
          <a:lstStyle/>
          <a:p>
            <a:pPr lvl="0"/>
            <a:r>
              <a:rPr lang="en-US" noProof="0" dirty="0" smtClean="0"/>
              <a:t>Click to edit Master text styles</a:t>
            </a:r>
          </a:p>
          <a:p>
            <a:pPr lvl="1"/>
            <a:r>
              <a:rPr lang="en-US" noProof="0" dirty="0" smtClean="0"/>
              <a:t>Second level</a:t>
            </a:r>
          </a:p>
          <a:p>
            <a:pPr lvl="2"/>
            <a:r>
              <a:rPr lang="en-US" noProof="0" dirty="0" smtClean="0"/>
              <a:t>Third level</a:t>
            </a:r>
          </a:p>
          <a:p>
            <a:pPr lvl="3"/>
            <a:r>
              <a:rPr lang="en-US" noProof="0" dirty="0" smtClean="0"/>
              <a:t>Fourth level</a:t>
            </a:r>
          </a:p>
          <a:p>
            <a:pPr lvl="4"/>
            <a:r>
              <a:rPr lang="en-US" noProof="0" dirty="0" smtClean="0"/>
              <a:t>Fifth level</a:t>
            </a:r>
          </a:p>
        </p:txBody>
      </p:sp>
      <p:sp>
        <p:nvSpPr>
          <p:cNvPr id="59398" name="Rectangle 6"/>
          <p:cNvSpPr>
            <a:spLocks noGrp="1" noChangeArrowheads="1"/>
          </p:cNvSpPr>
          <p:nvPr>
            <p:ph type="ftr" sz="quarter" idx="4"/>
          </p:nvPr>
        </p:nvSpPr>
        <p:spPr bwMode="auto">
          <a:xfrm>
            <a:off x="0"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defRPr sz="1200">
                <a:latin typeface="Arial" charset="0"/>
              </a:defRPr>
            </a:lvl1pPr>
          </a:lstStyle>
          <a:p>
            <a:pPr>
              <a:defRPr/>
            </a:pPr>
            <a:endParaRPr lang="en-US"/>
          </a:p>
        </p:txBody>
      </p:sp>
      <p:sp>
        <p:nvSpPr>
          <p:cNvPr id="59399" name="Rectangle 7"/>
          <p:cNvSpPr>
            <a:spLocks noGrp="1" noChangeArrowheads="1"/>
          </p:cNvSpPr>
          <p:nvPr>
            <p:ph type="sldNum" sz="quarter" idx="5"/>
          </p:nvPr>
        </p:nvSpPr>
        <p:spPr bwMode="auto">
          <a:xfrm>
            <a:off x="3884613" y="8685213"/>
            <a:ext cx="2971800" cy="457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1440" tIns="45720" rIns="91440" bIns="45720" numCol="1" anchor="b" anchorCtr="0" compatLnSpc="1">
            <a:prstTxWarp prst="textNoShape">
              <a:avLst/>
            </a:prstTxWarp>
          </a:bodyPr>
          <a:lstStyle>
            <a:lvl1pPr algn="r">
              <a:defRPr sz="1200">
                <a:latin typeface="Arial" charset="0"/>
              </a:defRPr>
            </a:lvl1pPr>
          </a:lstStyle>
          <a:p>
            <a:pPr>
              <a:defRPr/>
            </a:pPr>
            <a:fld id="{7D3CBC73-C2A9-4DD7-952D-12BB5FF1481C}" type="slidenum">
              <a:rPr lang="en-US"/>
              <a:pPr>
                <a:defRPr/>
              </a:pPr>
              <a:t>‹#›</a:t>
            </a:fld>
            <a:endParaRPr lang="en-US"/>
          </a:p>
        </p:txBody>
      </p:sp>
    </p:spTree>
    <p:extLst>
      <p:ext uri="{BB962C8B-B14F-4D97-AF65-F5344CB8AC3E}">
        <p14:creationId xmlns:p14="http://schemas.microsoft.com/office/powerpoint/2010/main" val="21202197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youtube.com/watch?v=M66ZU2PCIcM" TargetMode="External"/><Relationship Id="rId2" Type="http://schemas.openxmlformats.org/officeDocument/2006/relationships/slide" Target="../slides/slide1.xml"/><Relationship Id="rId1" Type="http://schemas.openxmlformats.org/officeDocument/2006/relationships/notesMaster" Target="../notesMasters/notesMaster1.xml"/><Relationship Id="rId4" Type="http://schemas.openxmlformats.org/officeDocument/2006/relationships/hyperlink" Target="https://www.youtube.com/watch?v=7QmCUDHpNzE" TargetMode="Externa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3" Type="http://schemas.openxmlformats.org/officeDocument/2006/relationships/hyperlink" Target="https://www.nngroup.com/articles/how-to-conduct-a-heuristic-evaluation/" TargetMode="External"/><Relationship Id="rId2" Type="http://schemas.openxmlformats.org/officeDocument/2006/relationships/slide" Target="../slides/slide42.xml"/><Relationship Id="rId1" Type="http://schemas.openxmlformats.org/officeDocument/2006/relationships/notesMaster" Target="../notesMasters/notesMaster1.xml"/><Relationship Id="rId4" Type="http://schemas.openxmlformats.org/officeDocument/2006/relationships/hyperlink" Target="https://www.usability.gov/how-to-and-tools/methods/heuristic-evaluation.html" TargetMode="Externa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Videos to preload:</a:t>
            </a:r>
          </a:p>
          <a:p>
            <a:pPr marL="0" marR="0" indent="0" algn="l" defTabSz="914400" rtl="0" eaLnBrk="0" fontAlgn="base" latinLnBrk="0" hangingPunct="0">
              <a:lnSpc>
                <a:spcPct val="100000"/>
              </a:lnSpc>
              <a:spcBef>
                <a:spcPct val="30000"/>
              </a:spcBef>
              <a:spcAft>
                <a:spcPct val="0"/>
              </a:spcAft>
              <a:buClrTx/>
              <a:buSzTx/>
              <a:buFontTx/>
              <a:buNone/>
              <a:tabLst/>
              <a:defRPr/>
            </a:pPr>
            <a:r>
              <a:rPr lang="en-US" sz="1200" dirty="0" smtClean="0">
                <a:hlinkClick r:id="rId3"/>
              </a:rPr>
              <a:t>http://www.youtube.com/watch?v=M66ZU2PCIcM</a:t>
            </a:r>
            <a:r>
              <a:rPr lang="en-US" sz="1200" dirty="0" smtClean="0"/>
              <a:t> </a:t>
            </a:r>
          </a:p>
          <a:p>
            <a:r>
              <a:rPr lang="en-US" sz="1200" dirty="0" smtClean="0">
                <a:hlinkClick r:id="rId4"/>
              </a:rPr>
              <a:t>https://www.youtube.com/watch?v=7QmCUDHpNzE</a:t>
            </a:r>
            <a:endParaRPr lang="en-US" sz="1200" dirty="0" smtClean="0"/>
          </a:p>
          <a:p>
            <a:endParaRPr lang="en-US" sz="1200" dirty="0" smtClean="0"/>
          </a:p>
          <a:p>
            <a:r>
              <a:rPr lang="en-US" sz="1200" dirty="0" smtClean="0"/>
              <a:t>For next time</a:t>
            </a:r>
          </a:p>
          <a:p>
            <a:r>
              <a:rPr lang="en-US" dirty="0" smtClean="0"/>
              <a:t>- Wizard of Oz</a:t>
            </a:r>
          </a:p>
          <a:p>
            <a:r>
              <a:rPr lang="en-US" dirty="0" smtClean="0"/>
              <a:t>Show Wendy </a:t>
            </a:r>
            <a:r>
              <a:rPr lang="en-US" dirty="0" err="1" smtClean="0"/>
              <a:t>Ju's</a:t>
            </a:r>
            <a:r>
              <a:rPr lang="en-US" dirty="0" smtClean="0"/>
              <a:t> examples for trash can</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a:t>
            </a:fld>
            <a:endParaRPr lang="en-US"/>
          </a:p>
        </p:txBody>
      </p:sp>
    </p:spTree>
    <p:extLst>
      <p:ext uri="{BB962C8B-B14F-4D97-AF65-F5344CB8AC3E}">
        <p14:creationId xmlns:p14="http://schemas.microsoft.com/office/powerpoint/2010/main" val="837750442"/>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Rot="1" noChangeAspect="1" noChangeArrowheads="1" noTextEdit="1"/>
          </p:cNvSpPr>
          <p:nvPr>
            <p:ph type="sldImg"/>
          </p:nvPr>
        </p:nvSpPr>
        <p:spPr>
          <a:xfrm>
            <a:off x="1152525" y="692150"/>
            <a:ext cx="4557713" cy="3417888"/>
          </a:xfrm>
          <a:ln/>
        </p:spPr>
      </p:sp>
      <p:sp>
        <p:nvSpPr>
          <p:cNvPr id="533507" name="Rectangle 3"/>
          <p:cNvSpPr>
            <a:spLocks noGrp="1" noChangeArrowheads="1"/>
          </p:cNvSpPr>
          <p:nvPr>
            <p:ph type="body" idx="1"/>
          </p:nvPr>
        </p:nvSpPr>
        <p:spPr>
          <a:xfrm>
            <a:off x="912813" y="4341813"/>
            <a:ext cx="5032375" cy="4113212"/>
          </a:xfrm>
          <a:noFill/>
        </p:spPr>
        <p:txBody>
          <a:bodyPr/>
          <a:lstStyle/>
          <a:p>
            <a:pPr lvl="1"/>
            <a:endParaRPr lang="en-US" dirty="0" smtClean="0"/>
          </a:p>
          <a:p>
            <a:endParaRPr lang="en-US" dirty="0" smtClean="0"/>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5554" name="Rectangle 2"/>
          <p:cNvSpPr>
            <a:spLocks noGrp="1" noRot="1" noChangeAspect="1" noChangeArrowheads="1" noTextEdit="1"/>
          </p:cNvSpPr>
          <p:nvPr>
            <p:ph type="sldImg"/>
          </p:nvPr>
        </p:nvSpPr>
        <p:spPr>
          <a:xfrm>
            <a:off x="1152525" y="692150"/>
            <a:ext cx="4557713" cy="3417888"/>
          </a:xfrm>
          <a:ln/>
        </p:spPr>
      </p:sp>
      <p:sp>
        <p:nvSpPr>
          <p:cNvPr id="535555"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7602" name="Rectangle 2"/>
          <p:cNvSpPr>
            <a:spLocks noGrp="1" noRot="1" noChangeAspect="1" noChangeArrowheads="1" noTextEdit="1"/>
          </p:cNvSpPr>
          <p:nvPr>
            <p:ph type="sldImg"/>
          </p:nvPr>
        </p:nvSpPr>
        <p:spPr>
          <a:xfrm>
            <a:off x="1152525" y="692150"/>
            <a:ext cx="4557713" cy="3417888"/>
          </a:xfrm>
          <a:ln/>
        </p:spPr>
      </p:sp>
      <p:sp>
        <p:nvSpPr>
          <p:cNvPr id="537603"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9650" name="Rectangle 2"/>
          <p:cNvSpPr>
            <a:spLocks noGrp="1" noRot="1" noChangeAspect="1" noChangeArrowheads="1" noTextEdit="1"/>
          </p:cNvSpPr>
          <p:nvPr>
            <p:ph type="sldImg"/>
          </p:nvPr>
        </p:nvSpPr>
        <p:spPr>
          <a:xfrm>
            <a:off x="1152525" y="692150"/>
            <a:ext cx="4557713" cy="3417888"/>
          </a:xfrm>
          <a:ln/>
        </p:spPr>
      </p:sp>
      <p:sp>
        <p:nvSpPr>
          <p:cNvPr id="539651"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Rot="1" noChangeAspect="1" noChangeArrowheads="1" noTextEdit="1"/>
          </p:cNvSpPr>
          <p:nvPr>
            <p:ph type="sldImg"/>
          </p:nvPr>
        </p:nvSpPr>
        <p:spPr>
          <a:xfrm>
            <a:off x="1152525" y="692150"/>
            <a:ext cx="4557713" cy="3417888"/>
          </a:xfrm>
          <a:ln/>
        </p:spPr>
      </p:sp>
      <p:sp>
        <p:nvSpPr>
          <p:cNvPr id="541699" name="Rectangle 3"/>
          <p:cNvSpPr>
            <a:spLocks noGrp="1" noChangeArrowheads="1"/>
          </p:cNvSpPr>
          <p:nvPr>
            <p:ph type="body" idx="1"/>
          </p:nvPr>
        </p:nvSpPr>
        <p:spPr>
          <a:xfrm>
            <a:off x="912813" y="4341813"/>
            <a:ext cx="5032375" cy="4113212"/>
          </a:xfrm>
          <a:noFill/>
        </p:spPr>
        <p:txBody>
          <a:bodyPr/>
          <a:lstStyle/>
          <a:p>
            <a:r>
              <a:rPr lang="en-US" dirty="0" smtClean="0"/>
              <a:t>What movie is this from?</a:t>
            </a:r>
          </a:p>
          <a:p>
            <a:r>
              <a:rPr lang="en-US" dirty="0" smtClean="0"/>
              <a:t>Note the relative “cheap” production cost compared to actual filming</a:t>
            </a:r>
          </a:p>
          <a:p>
            <a:r>
              <a:rPr lang="en-US" dirty="0" smtClean="0"/>
              <a:t>Also note how expensive it would be to fix this after filming vs before filming</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1698" name="Rectangle 2"/>
          <p:cNvSpPr>
            <a:spLocks noGrp="1" noRot="1" noChangeAspect="1" noChangeArrowheads="1" noTextEdit="1"/>
          </p:cNvSpPr>
          <p:nvPr>
            <p:ph type="sldImg"/>
          </p:nvPr>
        </p:nvSpPr>
        <p:spPr>
          <a:xfrm>
            <a:off x="1152525" y="692150"/>
            <a:ext cx="4557713" cy="3417888"/>
          </a:xfrm>
          <a:ln/>
        </p:spPr>
      </p:sp>
      <p:sp>
        <p:nvSpPr>
          <p:cNvPr id="541699"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Monsters</a:t>
            </a:r>
            <a:r>
              <a:rPr lang="en-US" baseline="0" dirty="0" smtClean="0"/>
              <a:t> University</a:t>
            </a:r>
            <a:endParaRPr lang="en-US" dirty="0" smtClean="0"/>
          </a:p>
          <a:p>
            <a:r>
              <a:rPr lang="en-US" dirty="0" smtClean="0"/>
              <a:t>Shows progressive refinement</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18</a:t>
            </a:fld>
            <a:endParaRPr lang="en-US"/>
          </a:p>
        </p:txBody>
      </p:sp>
    </p:spTree>
    <p:extLst>
      <p:ext uri="{BB962C8B-B14F-4D97-AF65-F5344CB8AC3E}">
        <p14:creationId xmlns:p14="http://schemas.microsoft.com/office/powerpoint/2010/main" val="305284875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3890" name="Rectangle 2"/>
          <p:cNvSpPr>
            <a:spLocks noGrp="1" noRot="1" noChangeAspect="1" noChangeArrowheads="1" noTextEdit="1"/>
          </p:cNvSpPr>
          <p:nvPr>
            <p:ph type="sldImg"/>
          </p:nvPr>
        </p:nvSpPr>
        <p:spPr>
          <a:ln/>
        </p:spPr>
      </p:sp>
      <p:sp>
        <p:nvSpPr>
          <p:cNvPr id="293891" name="Rectangle 3"/>
          <p:cNvSpPr>
            <a:spLocks noGrp="1" noChangeArrowheads="1"/>
          </p:cNvSpPr>
          <p:nvPr>
            <p:ph type="body" idx="1"/>
          </p:nvPr>
        </p:nvSpPr>
        <p:spPr>
          <a:noFill/>
        </p:spPr>
        <p:txBody>
          <a:bodyPr/>
          <a:lstStyle/>
          <a:p>
            <a:r>
              <a:rPr lang="en-US" dirty="0" smtClean="0"/>
              <a:t>Here’s another creative field: comic books.</a:t>
            </a:r>
          </a:p>
          <a:p>
            <a:r>
              <a:rPr lang="en-US" dirty="0" smtClean="0"/>
              <a:t>Note again</a:t>
            </a:r>
            <a:r>
              <a:rPr lang="en-US" baseline="0" dirty="0" smtClean="0"/>
              <a:t> how it goes from cheap storyboard and layout to more expensive. It would be really expensive to change the things in the fully inked and colored stage (right), but cheap on the sketch stage (left)</a:t>
            </a:r>
            <a:endParaRPr lang="en-US" dirty="0" smtClean="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3746" name="Rectangle 2"/>
          <p:cNvSpPr>
            <a:spLocks noGrp="1" noRot="1" noChangeAspect="1" noChangeArrowheads="1" noTextEdit="1"/>
          </p:cNvSpPr>
          <p:nvPr>
            <p:ph type="sldImg"/>
          </p:nvPr>
        </p:nvSpPr>
        <p:spPr>
          <a:xfrm>
            <a:off x="1152525" y="692150"/>
            <a:ext cx="4557713" cy="3417888"/>
          </a:xfrm>
          <a:ln/>
        </p:spPr>
      </p:sp>
      <p:sp>
        <p:nvSpPr>
          <p:cNvPr id="543747"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1570" name="Rectangle 2"/>
          <p:cNvSpPr>
            <a:spLocks noGrp="1" noRot="1" noChangeAspect="1" noChangeArrowheads="1" noTextEdit="1"/>
          </p:cNvSpPr>
          <p:nvPr>
            <p:ph type="sldImg"/>
          </p:nvPr>
        </p:nvSpPr>
        <p:spPr>
          <a:xfrm>
            <a:off x="1152525" y="692150"/>
            <a:ext cx="4557713" cy="3417888"/>
          </a:xfrm>
          <a:ln/>
        </p:spPr>
      </p:sp>
      <p:sp>
        <p:nvSpPr>
          <p:cNvPr id="621571"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250"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D772F733-5340-4F65-A131-939D8B7B6907}" type="slidenum">
              <a:rPr lang="en-US"/>
              <a:pPr eaLnBrk="1" hangingPunct="1"/>
              <a:t>2</a:t>
            </a:fld>
            <a:endParaRPr lang="en-US"/>
          </a:p>
        </p:txBody>
      </p:sp>
      <p:sp>
        <p:nvSpPr>
          <p:cNvPr id="53251" name="Rectangle 2"/>
          <p:cNvSpPr>
            <a:spLocks noGrp="1" noRot="1" noChangeAspect="1" noChangeArrowheads="1" noTextEdit="1"/>
          </p:cNvSpPr>
          <p:nvPr>
            <p:ph type="sldImg"/>
          </p:nvPr>
        </p:nvSpPr>
        <p:spPr>
          <a:xfrm>
            <a:off x="1150938" y="690563"/>
            <a:ext cx="4557712" cy="3417887"/>
          </a:xfrm>
          <a:ln/>
        </p:spPr>
      </p:sp>
      <p:sp>
        <p:nvSpPr>
          <p:cNvPr id="53252" name="Rectangle 3"/>
          <p:cNvSpPr>
            <a:spLocks noGrp="1" noChangeArrowheads="1"/>
          </p:cNvSpPr>
          <p:nvPr>
            <p:ph type="body" idx="1"/>
          </p:nvPr>
        </p:nvSpPr>
        <p:spPr>
          <a:xfrm>
            <a:off x="914400" y="4340225"/>
            <a:ext cx="5029200" cy="4116388"/>
          </a:xfrm>
          <a:noFill/>
        </p:spPr>
        <p:txBody>
          <a:bodyPr lIns="89566" tIns="44782" rIns="89566" bIns="44782"/>
          <a:lstStyle/>
          <a:p>
            <a:pPr eaLnBrk="1" hangingPunct="1"/>
            <a:endParaRPr lang="en-US" smtClean="0">
              <a:latin typeface="Arial" pitchFamily="34" charset="0"/>
            </a:endParaRPr>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5794" name="Rectangle 2"/>
          <p:cNvSpPr>
            <a:spLocks noGrp="1" noRot="1" noChangeAspect="1" noChangeArrowheads="1" noTextEdit="1"/>
          </p:cNvSpPr>
          <p:nvPr>
            <p:ph type="sldImg"/>
          </p:nvPr>
        </p:nvSpPr>
        <p:spPr>
          <a:xfrm>
            <a:off x="1152525" y="692150"/>
            <a:ext cx="4557713" cy="3417888"/>
          </a:xfrm>
          <a:ln/>
        </p:spPr>
      </p:sp>
      <p:sp>
        <p:nvSpPr>
          <p:cNvPr id="545795"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3618" name="Rectangle 2"/>
          <p:cNvSpPr>
            <a:spLocks noGrp="1" noRot="1" noChangeAspect="1" noChangeArrowheads="1" noTextEdit="1"/>
          </p:cNvSpPr>
          <p:nvPr>
            <p:ph type="sldImg"/>
          </p:nvPr>
        </p:nvSpPr>
        <p:spPr>
          <a:xfrm>
            <a:off x="1152525" y="692150"/>
            <a:ext cx="4557713" cy="3417888"/>
          </a:xfrm>
          <a:ln/>
        </p:spPr>
      </p:sp>
      <p:sp>
        <p:nvSpPr>
          <p:cNvPr id="623619"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8738" name="Rectangle 2"/>
          <p:cNvSpPr>
            <a:spLocks noGrp="1" noRot="1" noChangeAspect="1" noChangeArrowheads="1" noTextEdit="1"/>
          </p:cNvSpPr>
          <p:nvPr>
            <p:ph type="sldImg"/>
          </p:nvPr>
        </p:nvSpPr>
        <p:spPr>
          <a:xfrm>
            <a:off x="1152525" y="692150"/>
            <a:ext cx="4557713" cy="3417888"/>
          </a:xfrm>
          <a:ln/>
        </p:spPr>
      </p:sp>
      <p:sp>
        <p:nvSpPr>
          <p:cNvPr id="628739"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7842" name="Rectangle 2"/>
          <p:cNvSpPr>
            <a:spLocks noGrp="1" noRot="1" noChangeAspect="1" noChangeArrowheads="1" noTextEdit="1"/>
          </p:cNvSpPr>
          <p:nvPr>
            <p:ph type="sldImg"/>
          </p:nvPr>
        </p:nvSpPr>
        <p:spPr>
          <a:xfrm>
            <a:off x="1152525" y="692150"/>
            <a:ext cx="4557713" cy="3417888"/>
          </a:xfrm>
          <a:ln/>
        </p:spPr>
      </p:sp>
      <p:sp>
        <p:nvSpPr>
          <p:cNvPr id="547843"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9890" name="Rectangle 2"/>
          <p:cNvSpPr>
            <a:spLocks noGrp="1" noRot="1" noChangeAspect="1" noChangeArrowheads="1" noTextEdit="1"/>
          </p:cNvSpPr>
          <p:nvPr>
            <p:ph type="sldImg"/>
          </p:nvPr>
        </p:nvSpPr>
        <p:spPr>
          <a:xfrm>
            <a:off x="1152525" y="692150"/>
            <a:ext cx="4557713" cy="3417888"/>
          </a:xfrm>
          <a:ln/>
        </p:spPr>
      </p:sp>
      <p:sp>
        <p:nvSpPr>
          <p:cNvPr id="549891"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1938" name="Rectangle 2"/>
          <p:cNvSpPr>
            <a:spLocks noGrp="1" noRot="1" noChangeAspect="1" noChangeArrowheads="1" noTextEdit="1"/>
          </p:cNvSpPr>
          <p:nvPr>
            <p:ph type="sldImg"/>
          </p:nvPr>
        </p:nvSpPr>
        <p:spPr>
          <a:xfrm>
            <a:off x="1152525" y="692150"/>
            <a:ext cx="4557713" cy="3417888"/>
          </a:xfrm>
          <a:ln/>
        </p:spPr>
      </p:sp>
      <p:sp>
        <p:nvSpPr>
          <p:cNvPr id="551939"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3986" name="Rectangle 2"/>
          <p:cNvSpPr>
            <a:spLocks noGrp="1" noRot="1" noChangeAspect="1" noChangeArrowheads="1" noTextEdit="1"/>
          </p:cNvSpPr>
          <p:nvPr>
            <p:ph type="sldImg"/>
          </p:nvPr>
        </p:nvSpPr>
        <p:spPr>
          <a:xfrm>
            <a:off x="1152525" y="692150"/>
            <a:ext cx="4557713" cy="3417888"/>
          </a:xfrm>
          <a:ln/>
        </p:spPr>
      </p:sp>
      <p:sp>
        <p:nvSpPr>
          <p:cNvPr id="553987"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Lots</a:t>
            </a:r>
            <a:r>
              <a:rPr lang="en-US" baseline="0" dirty="0" smtClean="0"/>
              <a:t> of students these days have a tendency to think, talk, talk more, think more, and keep talking, but not do.</a:t>
            </a:r>
          </a:p>
          <a:p>
            <a:r>
              <a:rPr lang="en-US" baseline="0" dirty="0" smtClean="0"/>
              <a:t>Have a bias towards action</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29</a:t>
            </a:fld>
            <a:endParaRPr lang="en-US"/>
          </a:p>
        </p:txBody>
      </p:sp>
    </p:spTree>
    <p:extLst>
      <p:ext uri="{BB962C8B-B14F-4D97-AF65-F5344CB8AC3E}">
        <p14:creationId xmlns:p14="http://schemas.microsoft.com/office/powerpoint/2010/main" val="254423368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58082" name="Rectangle 2"/>
          <p:cNvSpPr>
            <a:spLocks noGrp="1" noRot="1" noChangeAspect="1" noChangeArrowheads="1" noTextEdit="1"/>
          </p:cNvSpPr>
          <p:nvPr>
            <p:ph type="sldImg"/>
          </p:nvPr>
        </p:nvSpPr>
        <p:spPr>
          <a:xfrm>
            <a:off x="1152525" y="692150"/>
            <a:ext cx="4557713" cy="3417888"/>
          </a:xfrm>
          <a:ln/>
        </p:spPr>
      </p:sp>
      <p:sp>
        <p:nvSpPr>
          <p:cNvPr id="558083"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0130" name="Rectangle 2"/>
          <p:cNvSpPr>
            <a:spLocks noGrp="1" noRot="1" noChangeAspect="1" noChangeArrowheads="1" noTextEdit="1"/>
          </p:cNvSpPr>
          <p:nvPr>
            <p:ph type="sldImg"/>
          </p:nvPr>
        </p:nvSpPr>
        <p:spPr>
          <a:xfrm>
            <a:off x="1152525" y="692150"/>
            <a:ext cx="4557713" cy="3417888"/>
          </a:xfrm>
          <a:ln/>
        </p:spPr>
      </p:sp>
      <p:sp>
        <p:nvSpPr>
          <p:cNvPr id="560131"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4274" name="Rectangle 7"/>
          <p:cNvSpPr>
            <a:spLocks noGrp="1" noChangeArrowheads="1"/>
          </p:cNvSpPr>
          <p:nvPr>
            <p:ph type="sldNum" sz="quarter" idx="5"/>
          </p:nvPr>
        </p:nvSpPr>
        <p:spPr>
          <a:noFill/>
        </p:spPr>
        <p:txBody>
          <a:bodyPr/>
          <a:lstStyle>
            <a:lvl1pPr eaLnBrk="0" hangingPunct="0">
              <a:defRPr>
                <a:solidFill>
                  <a:schemeClr val="tx1"/>
                </a:solidFill>
                <a:latin typeface="Arial" pitchFamily="34" charset="0"/>
              </a:defRPr>
            </a:lvl1pPr>
            <a:lvl2pPr marL="742950" indent="-285750" eaLnBrk="0" hangingPunct="0">
              <a:defRPr>
                <a:solidFill>
                  <a:schemeClr val="tx1"/>
                </a:solidFill>
                <a:latin typeface="Arial" pitchFamily="34" charset="0"/>
              </a:defRPr>
            </a:lvl2pPr>
            <a:lvl3pPr marL="1143000" indent="-228600" eaLnBrk="0" hangingPunct="0">
              <a:defRPr>
                <a:solidFill>
                  <a:schemeClr val="tx1"/>
                </a:solidFill>
                <a:latin typeface="Arial" pitchFamily="34" charset="0"/>
              </a:defRPr>
            </a:lvl3pPr>
            <a:lvl4pPr marL="1600200" indent="-228600" eaLnBrk="0" hangingPunct="0">
              <a:defRPr>
                <a:solidFill>
                  <a:schemeClr val="tx1"/>
                </a:solidFill>
                <a:latin typeface="Arial" pitchFamily="34" charset="0"/>
              </a:defRPr>
            </a:lvl4pPr>
            <a:lvl5pPr marL="2057400" indent="-228600"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eaLnBrk="1" hangingPunct="1"/>
            <a:fld id="{8A277924-D4E3-4CB5-9142-78A18A0ACBE1}" type="slidenum">
              <a:rPr lang="en-US"/>
              <a:pPr eaLnBrk="1" hangingPunct="1"/>
              <a:t>3</a:t>
            </a:fld>
            <a:endParaRPr lang="en-US"/>
          </a:p>
        </p:txBody>
      </p:sp>
      <p:sp>
        <p:nvSpPr>
          <p:cNvPr id="54275" name="Rectangle 2"/>
          <p:cNvSpPr>
            <a:spLocks noGrp="1" noRot="1" noChangeAspect="1" noChangeArrowheads="1" noTextEdit="1"/>
          </p:cNvSpPr>
          <p:nvPr>
            <p:ph type="sldImg"/>
          </p:nvPr>
        </p:nvSpPr>
        <p:spPr>
          <a:xfrm>
            <a:off x="1150938" y="690563"/>
            <a:ext cx="4557712" cy="3417887"/>
          </a:xfrm>
          <a:ln/>
        </p:spPr>
      </p:sp>
      <p:sp>
        <p:nvSpPr>
          <p:cNvPr id="54276" name="Rectangle 3"/>
          <p:cNvSpPr>
            <a:spLocks noGrp="1" noChangeArrowheads="1"/>
          </p:cNvSpPr>
          <p:nvPr>
            <p:ph type="body" idx="1"/>
          </p:nvPr>
        </p:nvSpPr>
        <p:spPr>
          <a:xfrm>
            <a:off x="914400" y="4340225"/>
            <a:ext cx="5029200" cy="4116388"/>
          </a:xfrm>
          <a:noFill/>
        </p:spPr>
        <p:txBody>
          <a:bodyPr lIns="89566" tIns="44782" rIns="89566" bIns="44782"/>
          <a:lstStyle/>
          <a:p>
            <a:pPr eaLnBrk="1" hangingPunct="1"/>
            <a:endParaRPr lang="en-US" smtClean="0">
              <a:latin typeface="Arial" pitchFamily="34" charset="0"/>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2178" name="Rectangle 2"/>
          <p:cNvSpPr>
            <a:spLocks noGrp="1" noRot="1" noChangeAspect="1" noChangeArrowheads="1" noTextEdit="1"/>
          </p:cNvSpPr>
          <p:nvPr>
            <p:ph type="sldImg"/>
          </p:nvPr>
        </p:nvSpPr>
        <p:spPr>
          <a:xfrm>
            <a:off x="1152525" y="692150"/>
            <a:ext cx="4557713" cy="3417888"/>
          </a:xfrm>
          <a:ln/>
        </p:spPr>
      </p:sp>
      <p:sp>
        <p:nvSpPr>
          <p:cNvPr id="562179"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Rot="1" noChangeAspect="1" noChangeArrowheads="1" noTextEdit="1"/>
          </p:cNvSpPr>
          <p:nvPr>
            <p:ph type="sldImg"/>
          </p:nvPr>
        </p:nvSpPr>
        <p:spPr>
          <a:xfrm>
            <a:off x="1152525" y="692150"/>
            <a:ext cx="4557713" cy="3417888"/>
          </a:xfrm>
          <a:ln/>
        </p:spPr>
      </p:sp>
      <p:sp>
        <p:nvSpPr>
          <p:cNvPr id="576515"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6514" name="Rectangle 2"/>
          <p:cNvSpPr>
            <a:spLocks noGrp="1" noRot="1" noChangeAspect="1" noChangeArrowheads="1" noTextEdit="1"/>
          </p:cNvSpPr>
          <p:nvPr>
            <p:ph type="sldImg"/>
          </p:nvPr>
        </p:nvSpPr>
        <p:spPr>
          <a:xfrm>
            <a:off x="1152525" y="692150"/>
            <a:ext cx="4557713" cy="3417888"/>
          </a:xfrm>
          <a:ln/>
        </p:spPr>
      </p:sp>
      <p:sp>
        <p:nvSpPr>
          <p:cNvPr id="576515"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8562" name="Rectangle 2"/>
          <p:cNvSpPr>
            <a:spLocks noGrp="1" noRot="1" noChangeAspect="1" noChangeArrowheads="1" noTextEdit="1"/>
          </p:cNvSpPr>
          <p:nvPr>
            <p:ph type="sldImg"/>
          </p:nvPr>
        </p:nvSpPr>
        <p:spPr>
          <a:xfrm>
            <a:off x="1152525" y="692150"/>
            <a:ext cx="4557713" cy="3417888"/>
          </a:xfrm>
          <a:ln/>
        </p:spPr>
      </p:sp>
      <p:sp>
        <p:nvSpPr>
          <p:cNvPr id="578563"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Might want to reiterate on Wizard of Oz a few times, how it is different from just paper prototyping. Especially among students who lacked the cultural reference, I remember many students did not understand the concept by the midterm, at least last fall.</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37</a:t>
            </a:fld>
            <a:endParaRPr lang="en-US"/>
          </a:p>
        </p:txBody>
      </p:sp>
    </p:spTree>
    <p:extLst>
      <p:ext uri="{BB962C8B-B14F-4D97-AF65-F5344CB8AC3E}">
        <p14:creationId xmlns:p14="http://schemas.microsoft.com/office/powerpoint/2010/main" val="398598182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Communications of the ACM wireframe</a:t>
            </a:r>
          </a:p>
          <a:p>
            <a:r>
              <a:rPr lang="en-US" dirty="0" smtClean="0"/>
              <a:t>(I was on editorial board for web re-design, so this is the real one)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40</a:t>
            </a:fld>
            <a:endParaRPr lang="en-US"/>
          </a:p>
        </p:txBody>
      </p:sp>
    </p:spTree>
    <p:extLst>
      <p:ext uri="{BB962C8B-B14F-4D97-AF65-F5344CB8AC3E}">
        <p14:creationId xmlns:p14="http://schemas.microsoft.com/office/powerpoint/2010/main" val="188712622"/>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from one of Skip Shelley’s projects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41</a:t>
            </a:fld>
            <a:endParaRPr lang="en-US"/>
          </a:p>
        </p:txBody>
      </p:sp>
    </p:spTree>
    <p:extLst>
      <p:ext uri="{BB962C8B-B14F-4D97-AF65-F5344CB8AC3E}">
        <p14:creationId xmlns:p14="http://schemas.microsoft.com/office/powerpoint/2010/main" val="1344049525"/>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hlinkClick r:id="rId3"/>
              </a:rPr>
              <a:t>https://www.nngroup.com/articles/how-to-conduct-a-heuristic-evaluation/</a:t>
            </a:r>
            <a:r>
              <a:rPr lang="en-US" sz="1800" dirty="0" smtClean="0"/>
              <a:t> </a:t>
            </a:r>
            <a:endParaRPr lang="en-US" dirty="0" smtClean="0"/>
          </a:p>
          <a:p>
            <a:pPr marL="0" marR="0" lvl="1" indent="0" algn="l" defTabSz="914400" rtl="0" eaLnBrk="0" fontAlgn="base" latinLnBrk="0" hangingPunct="0">
              <a:lnSpc>
                <a:spcPct val="100000"/>
              </a:lnSpc>
              <a:spcBef>
                <a:spcPct val="30000"/>
              </a:spcBef>
              <a:spcAft>
                <a:spcPct val="0"/>
              </a:spcAft>
              <a:buClrTx/>
              <a:buSzTx/>
              <a:buFontTx/>
              <a:buNone/>
              <a:tabLst/>
              <a:defRPr/>
            </a:pPr>
            <a:r>
              <a:rPr lang="en-US" sz="1800" dirty="0" smtClean="0">
                <a:hlinkClick r:id="rId4"/>
              </a:rPr>
              <a:t>https://www.usability.gov/how-to-and-tools/methods/heuristic-evaluation.html</a:t>
            </a:r>
            <a:r>
              <a:rPr lang="en-US" sz="1800" dirty="0" smtClean="0"/>
              <a:t> </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42</a:t>
            </a:fld>
            <a:endParaRPr lang="en-US"/>
          </a:p>
        </p:txBody>
      </p:sp>
    </p:spTree>
    <p:extLst>
      <p:ext uri="{BB962C8B-B14F-4D97-AF65-F5344CB8AC3E}">
        <p14:creationId xmlns:p14="http://schemas.microsoft.com/office/powerpoint/2010/main" val="3378611043"/>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1150938" y="690563"/>
            <a:ext cx="4557712" cy="3417887"/>
          </a:xfrm>
          <a:ln w="12700" cap="flat">
            <a:solidFill>
              <a:schemeClr val="tx1"/>
            </a:solidFill>
          </a:ln>
        </p:spPr>
      </p:sp>
      <p:sp>
        <p:nvSpPr>
          <p:cNvPr id="84995" name="Rectangle 3"/>
          <p:cNvSpPr>
            <a:spLocks noGrp="1" noChangeArrowheads="1"/>
          </p:cNvSpPr>
          <p:nvPr>
            <p:ph type="body" idx="1"/>
          </p:nvPr>
        </p:nvSpPr>
        <p:spPr>
          <a:xfrm>
            <a:off x="914400" y="4340225"/>
            <a:ext cx="5029200" cy="4116388"/>
          </a:xfrm>
          <a:noFill/>
        </p:spPr>
        <p:txBody>
          <a:bodyPr lIns="93293" tIns="48202" rIns="93293" bIns="48202"/>
          <a:lstStyle/>
          <a:p>
            <a:pPr eaLnBrk="1" hangingPunct="1"/>
            <a:r>
              <a:rPr lang="en-US" dirty="0" smtClean="0"/>
              <a:t>The core idea to </a:t>
            </a:r>
            <a:r>
              <a:rPr lang="en-US" dirty="0" err="1" smtClean="0"/>
              <a:t>bodystorming</a:t>
            </a:r>
            <a:r>
              <a:rPr lang="en-US" dirty="0" smtClean="0"/>
              <a:t> is to physically go and pretend you have the system you want, to fake the experience of what it might be like to have it. It’s sort of like </a:t>
            </a:r>
            <a:r>
              <a:rPr lang="en-US" dirty="0" err="1" smtClean="0"/>
              <a:t>improv</a:t>
            </a:r>
            <a:r>
              <a:rPr lang="en-US" dirty="0" smtClean="0"/>
              <a:t> coupled with design. </a:t>
            </a:r>
          </a:p>
          <a:p>
            <a:pPr eaLnBrk="1" hangingPunct="1"/>
            <a:endParaRPr lang="en-US" dirty="0" smtClean="0"/>
          </a:p>
          <a:p>
            <a:pPr eaLnBrk="1" hangingPunct="1"/>
            <a:r>
              <a:rPr lang="en-US" dirty="0" smtClean="0"/>
              <a:t>For example, when Jeff Hawkins</a:t>
            </a:r>
            <a:r>
              <a:rPr lang="en-US" baseline="0" dirty="0" smtClean="0"/>
              <a:t> </a:t>
            </a:r>
            <a:r>
              <a:rPr lang="en-US" dirty="0" smtClean="0"/>
              <a:t>was inventing the Palm Pilot (the picture shown), he carried around a block of wood and post-it notes for</a:t>
            </a:r>
            <a:r>
              <a:rPr lang="en-US" baseline="0" dirty="0" smtClean="0"/>
              <a:t> days, and would write down things on the post-it note to simulate either saving information or to write down what information would have been really useful then. Basically, he used this approach to s</a:t>
            </a:r>
            <a:r>
              <a:rPr lang="en-US" dirty="0" smtClean="0"/>
              <a:t>imulate and experience the feel of what it might be like to have a Palm Pilot PDA before it was invented.</a:t>
            </a:r>
          </a:p>
          <a:p>
            <a:pPr eaLnBrk="1" hangingPunct="1"/>
            <a:endParaRPr lang="en-US" dirty="0" smtClean="0"/>
          </a:p>
          <a:p>
            <a:pPr eaLnBrk="1" hangingPunct="1"/>
            <a:r>
              <a:rPr lang="en-US" dirty="0" smtClean="0"/>
              <a:t>Picture is from: http://www.businessinsider.com/irreplaceable-what-happened-to-10-tech-companies-when-they-lost-their-founders-2011-8?op=1</a:t>
            </a: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Original Palm Pilot block of wood, in the computer history museum</a:t>
            </a:r>
          </a:p>
          <a:p>
            <a:r>
              <a:rPr lang="en-US" dirty="0" smtClean="0"/>
              <a:t>http://www.computerhistory.org/revolution/mobile-computing/18/321/1648</a:t>
            </a:r>
          </a:p>
          <a:p>
            <a:endParaRPr lang="en-US" dirty="0" smtClean="0"/>
          </a:p>
          <a:p>
            <a:r>
              <a:rPr lang="en-US" dirty="0" smtClean="0"/>
              <a:t>In this case, Jeff Hawkins really was a prototypical user. Designing things for people like yourself is ok. This kind of </a:t>
            </a:r>
            <a:r>
              <a:rPr lang="en-US" dirty="0" err="1" smtClean="0"/>
              <a:t>bodystorming</a:t>
            </a:r>
            <a:r>
              <a:rPr lang="en-US" dirty="0" smtClean="0"/>
              <a:t> can be a good way of validating assumptions</a:t>
            </a:r>
            <a:r>
              <a:rPr lang="en-US" baseline="0" dirty="0" smtClean="0"/>
              <a:t> and working out early bugs. But don’t stop here either. Try out with other people too. Don’t ignore your intuitions and experiences, but do be sure to validate your assumptions and ideas.</a:t>
            </a:r>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47</a:t>
            </a:fld>
            <a:endParaRPr lang="en-US"/>
          </a:p>
        </p:txBody>
      </p:sp>
    </p:spTree>
    <p:extLst>
      <p:ext uri="{BB962C8B-B14F-4D97-AF65-F5344CB8AC3E}">
        <p14:creationId xmlns:p14="http://schemas.microsoft.com/office/powerpoint/2010/main" val="244891966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in Station Square in Pittsburgh</a:t>
            </a:r>
          </a:p>
          <a:p>
            <a:r>
              <a:rPr lang="en-US" dirty="0" smtClean="0"/>
              <a:t>Definitely</a:t>
            </a:r>
            <a:r>
              <a:rPr lang="en-US" baseline="0" dirty="0" smtClean="0"/>
              <a:t> broken</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a:t>
            </a:fld>
            <a:endParaRPr lang="en-US"/>
          </a:p>
        </p:txBody>
      </p:sp>
    </p:spTree>
    <p:extLst>
      <p:ext uri="{BB962C8B-B14F-4D97-AF65-F5344CB8AC3E}">
        <p14:creationId xmlns:p14="http://schemas.microsoft.com/office/powerpoint/2010/main" val="1420699637"/>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“The goal of a startup’s early efforts should be to test [assumptions] as quickly as possible”</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48</a:t>
            </a:fld>
            <a:endParaRPr lang="en-US"/>
          </a:p>
        </p:txBody>
      </p:sp>
    </p:spTree>
    <p:extLst>
      <p:ext uri="{BB962C8B-B14F-4D97-AF65-F5344CB8AC3E}">
        <p14:creationId xmlns:p14="http://schemas.microsoft.com/office/powerpoint/2010/main" val="3125459557"/>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Dropbox concept video as MVP</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52</a:t>
            </a:fld>
            <a:endParaRPr lang="en-US"/>
          </a:p>
        </p:txBody>
      </p:sp>
    </p:spTree>
    <p:extLst>
      <p:ext uri="{BB962C8B-B14F-4D97-AF65-F5344CB8AC3E}">
        <p14:creationId xmlns:p14="http://schemas.microsoft.com/office/powerpoint/2010/main" val="3109836870"/>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Refers</a:t>
            </a:r>
            <a:r>
              <a:rPr lang="en-US" baseline="0" dirty="0" smtClean="0"/>
              <a:t> to the Aardvark search engine, where you could ask questions to your friend network. Was bought out by </a:t>
            </a:r>
            <a:r>
              <a:rPr lang="en-US" baseline="0" dirty="0" smtClean="0"/>
              <a:t>Google for $50m. </a:t>
            </a:r>
            <a:endParaRPr lang="en-US" baseline="0" dirty="0" smtClean="0"/>
          </a:p>
          <a:p>
            <a:r>
              <a:rPr lang="en-US" baseline="0" dirty="0" smtClean="0"/>
              <a:t>Was unfortunately shut down later on.</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53</a:t>
            </a:fld>
            <a:endParaRPr lang="en-US"/>
          </a:p>
        </p:txBody>
      </p:sp>
    </p:spTree>
    <p:extLst>
      <p:ext uri="{BB962C8B-B14F-4D97-AF65-F5344CB8AC3E}">
        <p14:creationId xmlns:p14="http://schemas.microsoft.com/office/powerpoint/2010/main" val="215575374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Refers</a:t>
            </a:r>
            <a:r>
              <a:rPr lang="en-US" baseline="0" dirty="0" smtClean="0"/>
              <a:t> to the Aardvark search engine, where you could ask questions to your friend network. Was bought out </a:t>
            </a:r>
            <a:r>
              <a:rPr lang="en-US" baseline="0" smtClean="0"/>
              <a:t>by Google. </a:t>
            </a:r>
            <a:endParaRPr lang="en-US"/>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54</a:t>
            </a:fld>
            <a:endParaRPr lang="en-US"/>
          </a:p>
        </p:txBody>
      </p:sp>
    </p:spTree>
    <p:extLst>
      <p:ext uri="{BB962C8B-B14F-4D97-AF65-F5344CB8AC3E}">
        <p14:creationId xmlns:p14="http://schemas.microsoft.com/office/powerpoint/2010/main" val="215575374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Designed in part by MHCI alum Emily Schwartzman</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55</a:t>
            </a:fld>
            <a:endParaRPr lang="en-US"/>
          </a:p>
        </p:txBody>
      </p:sp>
    </p:spTree>
    <p:extLst>
      <p:ext uri="{BB962C8B-B14F-4D97-AF65-F5344CB8AC3E}">
        <p14:creationId xmlns:p14="http://schemas.microsoft.com/office/powerpoint/2010/main" val="236274212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4882" name="Rectangle 2"/>
          <p:cNvSpPr>
            <a:spLocks noGrp="1" noRot="1" noChangeAspect="1" noChangeArrowheads="1" noTextEdit="1"/>
          </p:cNvSpPr>
          <p:nvPr>
            <p:ph type="sldImg"/>
          </p:nvPr>
        </p:nvSpPr>
        <p:spPr>
          <a:xfrm>
            <a:off x="1152525" y="692150"/>
            <a:ext cx="4557713" cy="3417888"/>
          </a:xfrm>
          <a:ln/>
        </p:spPr>
      </p:sp>
      <p:sp>
        <p:nvSpPr>
          <p:cNvPr id="634883"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Can add funny digression about study</a:t>
            </a:r>
            <a:r>
              <a:rPr lang="en-US" baseline="0" dirty="0" smtClean="0"/>
              <a:t> done by MIT Media Lab, to help incentivize students they did say that they were testing the intelligence of the students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61</a:t>
            </a:fld>
            <a:endParaRPr lang="en-US"/>
          </a:p>
        </p:txBody>
      </p:sp>
    </p:spTree>
    <p:extLst>
      <p:ext uri="{BB962C8B-B14F-4D97-AF65-F5344CB8AC3E}">
        <p14:creationId xmlns:p14="http://schemas.microsoft.com/office/powerpoint/2010/main" val="21650910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Notes Placeholder 1"/>
          <p:cNvSpPr>
            <a:spLocks noGrp="1"/>
          </p:cNvSpPr>
          <p:nvPr>
            <p:ph type="body" idx="1"/>
          </p:nvPr>
        </p:nvSpPr>
        <p:spPr/>
        <p:txBody>
          <a:bodyPr/>
          <a:lstStyle/>
          <a:p>
            <a:r>
              <a:rPr lang="en-US" dirty="0" smtClean="0"/>
              <a:t>Can tell some IRB horror stories, plus</a:t>
            </a:r>
            <a:r>
              <a:rPr lang="en-US" baseline="0" dirty="0" smtClean="0"/>
              <a:t> if not careful, not only can harm individuals, can shut down all research at an organization</a:t>
            </a:r>
            <a:endParaRPr lang="en-US" dirty="0"/>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0370" name="Rectangle 2"/>
          <p:cNvSpPr>
            <a:spLocks noGrp="1" noRot="1" noChangeAspect="1" noChangeArrowheads="1" noTextEdit="1"/>
          </p:cNvSpPr>
          <p:nvPr>
            <p:ph type="sldImg"/>
          </p:nvPr>
        </p:nvSpPr>
        <p:spPr>
          <a:xfrm>
            <a:off x="1152525" y="692150"/>
            <a:ext cx="4557713" cy="3417888"/>
          </a:xfrm>
          <a:ln/>
        </p:spPr>
      </p:sp>
      <p:sp>
        <p:nvSpPr>
          <p:cNvPr id="570371"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2418" name="Rectangle 2"/>
          <p:cNvSpPr>
            <a:spLocks noGrp="1" noRot="1" noChangeAspect="1" noChangeArrowheads="1" noTextEdit="1"/>
          </p:cNvSpPr>
          <p:nvPr>
            <p:ph type="sldImg"/>
          </p:nvPr>
        </p:nvSpPr>
        <p:spPr>
          <a:xfrm>
            <a:off x="1152525" y="692150"/>
            <a:ext cx="4557713" cy="3417888"/>
          </a:xfrm>
          <a:ln/>
        </p:spPr>
      </p:sp>
      <p:sp>
        <p:nvSpPr>
          <p:cNvPr id="572419"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Bloomberg terminal UI</a:t>
            </a:r>
          </a:p>
          <a:p>
            <a:r>
              <a:rPr lang="en-US" dirty="0" smtClean="0"/>
              <a:t>This is a good example</a:t>
            </a:r>
            <a:r>
              <a:rPr lang="en-US" baseline="0" dirty="0" smtClean="0"/>
              <a:t> of tricycle vs bicycle. Definitely not a walk-up-and-use interface. But can be very effective for people who are trained on it.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a:t>
            </a:fld>
            <a:endParaRPr lang="en-US"/>
          </a:p>
        </p:txBody>
      </p:sp>
    </p:spTree>
    <p:extLst>
      <p:ext uri="{BB962C8B-B14F-4D97-AF65-F5344CB8AC3E}">
        <p14:creationId xmlns:p14="http://schemas.microsoft.com/office/powerpoint/2010/main" val="447541188"/>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a:lnSpc>
                <a:spcPct val="90000"/>
              </a:lnSpc>
            </a:pPr>
            <a:r>
              <a:rPr lang="en-US" sz="2600" dirty="0" smtClean="0"/>
              <a:t>Pro</a:t>
            </a:r>
          </a:p>
          <a:p>
            <a:pPr lvl="1">
              <a:lnSpc>
                <a:spcPct val="90000"/>
              </a:lnSpc>
            </a:pPr>
            <a:r>
              <a:rPr lang="en-US" sz="2200" dirty="0" smtClean="0"/>
              <a:t>Focus on useful details (not font, color)</a:t>
            </a:r>
          </a:p>
          <a:p>
            <a:pPr lvl="1">
              <a:lnSpc>
                <a:spcPct val="90000"/>
              </a:lnSpc>
            </a:pPr>
            <a:r>
              <a:rPr lang="en-US" sz="2200" dirty="0" smtClean="0"/>
              <a:t>Don’t need working prototype</a:t>
            </a:r>
          </a:p>
          <a:p>
            <a:pPr lvl="1">
              <a:lnSpc>
                <a:spcPct val="90000"/>
              </a:lnSpc>
            </a:pPr>
            <a:r>
              <a:rPr lang="en-US" sz="2200" dirty="0" smtClean="0"/>
              <a:t>Cheap and quick</a:t>
            </a:r>
          </a:p>
          <a:p>
            <a:pPr lvl="1">
              <a:lnSpc>
                <a:spcPct val="90000"/>
              </a:lnSpc>
            </a:pPr>
            <a:r>
              <a:rPr lang="en-US" sz="2200" dirty="0" smtClean="0"/>
              <a:t>Multiple people working on it</a:t>
            </a:r>
          </a:p>
          <a:p>
            <a:pPr>
              <a:lnSpc>
                <a:spcPct val="90000"/>
              </a:lnSpc>
            </a:pPr>
            <a:r>
              <a:rPr lang="en-US" sz="2600" dirty="0" smtClean="0"/>
              <a:t>Cons</a:t>
            </a:r>
          </a:p>
          <a:p>
            <a:pPr lvl="1">
              <a:lnSpc>
                <a:spcPct val="90000"/>
              </a:lnSpc>
            </a:pPr>
            <a:r>
              <a:rPr lang="en-US" sz="2200" dirty="0" smtClean="0"/>
              <a:t>Hard to suspend disbelief</a:t>
            </a:r>
          </a:p>
          <a:p>
            <a:pPr lvl="1">
              <a:lnSpc>
                <a:spcPct val="90000"/>
              </a:lnSpc>
            </a:pPr>
            <a:r>
              <a:rPr lang="en-US" sz="2200" dirty="0" smtClean="0"/>
              <a:t>Might not have enough details / interaction / might not capture essence (ex. if color is </a:t>
            </a:r>
            <a:r>
              <a:rPr lang="en-US" sz="2200" dirty="0" err="1" smtClean="0"/>
              <a:t>impt</a:t>
            </a:r>
            <a:r>
              <a:rPr lang="en-US" sz="2200" dirty="0" smtClean="0"/>
              <a:t>)</a:t>
            </a:r>
          </a:p>
          <a:p>
            <a:pPr lvl="1">
              <a:lnSpc>
                <a:spcPct val="90000"/>
              </a:lnSpc>
            </a:pPr>
            <a:r>
              <a:rPr lang="en-US" sz="2200" dirty="0" smtClean="0"/>
              <a:t>Feasibility of actually building the prototype</a:t>
            </a:r>
          </a:p>
          <a:p>
            <a:pPr lvl="1">
              <a:lnSpc>
                <a:spcPct val="90000"/>
              </a:lnSpc>
            </a:pPr>
            <a:r>
              <a:rPr lang="en-US" sz="2200" dirty="0" smtClean="0"/>
              <a:t>What the heck are we paying you for?</a:t>
            </a:r>
          </a:p>
          <a:p>
            <a:pPr lvl="1">
              <a:lnSpc>
                <a:spcPct val="90000"/>
              </a:lnSpc>
            </a:pPr>
            <a:r>
              <a:rPr lang="en-US" sz="2200" dirty="0" smtClean="0"/>
              <a:t>Functionality hard to simulate (search, animation)</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66</a:t>
            </a:fld>
            <a:endParaRPr lang="en-US"/>
          </a:p>
        </p:txBody>
      </p:sp>
    </p:spTree>
    <p:extLst>
      <p:ext uri="{BB962C8B-B14F-4D97-AF65-F5344CB8AC3E}">
        <p14:creationId xmlns:p14="http://schemas.microsoft.com/office/powerpoint/2010/main" val="2583964905"/>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noRot="1" noChangeAspect="1" noChangeArrowheads="1" noTextEdit="1"/>
          </p:cNvSpPr>
          <p:nvPr>
            <p:ph type="sldImg"/>
          </p:nvPr>
        </p:nvSpPr>
        <p:spPr>
          <a:xfrm>
            <a:off x="1152525" y="692150"/>
            <a:ext cx="4557713" cy="3417888"/>
          </a:xfrm>
          <a:ln/>
        </p:spPr>
      </p:sp>
      <p:sp>
        <p:nvSpPr>
          <p:cNvPr id="529411" name="Rectangle 3"/>
          <p:cNvSpPr>
            <a:spLocks noGrp="1" noChangeArrowheads="1"/>
          </p:cNvSpPr>
          <p:nvPr>
            <p:ph type="body" idx="1"/>
          </p:nvPr>
        </p:nvSpPr>
        <p:spPr>
          <a:xfrm>
            <a:off x="912813" y="4341813"/>
            <a:ext cx="5032375" cy="4113212"/>
          </a:xfrm>
          <a:noFill/>
        </p:spPr>
        <p:txBody>
          <a:bodyPr/>
          <a:lstStyle/>
          <a:p>
            <a:endParaRPr lang="en-US" dirty="0" smtClean="0"/>
          </a:p>
        </p:txBody>
      </p:sp>
    </p:spTree>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Don’t have a lot of hard constraints as in other areas of engineering</a:t>
            </a:r>
          </a:p>
          <a:p>
            <a:r>
              <a:rPr lang="en-US" dirty="0" smtClean="0"/>
              <a:t>Iterative</a:t>
            </a:r>
            <a:r>
              <a:rPr lang="en-US" baseline="0" dirty="0" smtClean="0"/>
              <a:t> Design works really well</a:t>
            </a:r>
          </a:p>
          <a:p>
            <a:r>
              <a:rPr lang="en-US" baseline="0" dirty="0" smtClean="0"/>
              <a:t>Generally, more cycles you go thru, the better</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9</a:t>
            </a:fld>
            <a:endParaRPr lang="en-US"/>
          </a:p>
        </p:txBody>
      </p:sp>
    </p:spTree>
    <p:extLst>
      <p:ext uri="{BB962C8B-B14F-4D97-AF65-F5344CB8AC3E}">
        <p14:creationId xmlns:p14="http://schemas.microsoft.com/office/powerpoint/2010/main" val="32493110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three are not the same</a:t>
            </a:r>
            <a:r>
              <a:rPr lang="en-US" baseline="0" dirty="0" smtClean="0"/>
              <a:t> app, just an example of progressive refinement</a:t>
            </a:r>
            <a:endParaRPr lang="en-US" dirty="0" smtClean="0"/>
          </a:p>
          <a:p>
            <a:r>
              <a:rPr lang="en-US" dirty="0" smtClean="0"/>
              <a:t>Low-fi from http://resources.infosecinstitute.com/wp-content/uploads/112712_2207_LowFidelity1.jpg</a:t>
            </a:r>
          </a:p>
          <a:p>
            <a:r>
              <a:rPr lang="en-US" dirty="0" smtClean="0"/>
              <a:t>Med-fi from </a:t>
            </a:r>
            <a:r>
              <a:rPr lang="en-US" dirty="0" err="1" smtClean="0"/>
              <a:t>Balsamiq</a:t>
            </a:r>
            <a:r>
              <a:rPr lang="en-US" dirty="0" smtClean="0"/>
              <a:t> examples</a:t>
            </a:r>
          </a:p>
          <a:p>
            <a:r>
              <a:rPr lang="en-US" dirty="0" smtClean="0"/>
              <a:t>High-fi from Yelp</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10</a:t>
            </a:fld>
            <a:endParaRPr lang="en-US"/>
          </a:p>
        </p:txBody>
      </p:sp>
    </p:spTree>
    <p:extLst>
      <p:ext uri="{BB962C8B-B14F-4D97-AF65-F5344CB8AC3E}">
        <p14:creationId xmlns:p14="http://schemas.microsoft.com/office/powerpoint/2010/main" val="2841942909"/>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1458" name="Rectangle 2"/>
          <p:cNvSpPr>
            <a:spLocks noGrp="1" noRot="1" noChangeAspect="1" noChangeArrowheads="1" noTextEdit="1"/>
          </p:cNvSpPr>
          <p:nvPr>
            <p:ph type="sldImg"/>
          </p:nvPr>
        </p:nvSpPr>
        <p:spPr>
          <a:xfrm>
            <a:off x="1144588" y="687388"/>
            <a:ext cx="4570412" cy="3427412"/>
          </a:xfrm>
          <a:ln/>
        </p:spPr>
      </p:sp>
      <p:sp>
        <p:nvSpPr>
          <p:cNvPr id="531459" name="Rectangle 3"/>
          <p:cNvSpPr>
            <a:spLocks noGrp="1" noChangeArrowheads="1"/>
          </p:cNvSpPr>
          <p:nvPr>
            <p:ph type="body" idx="1"/>
          </p:nvPr>
        </p:nvSpPr>
        <p:spPr>
          <a:xfrm>
            <a:off x="914400" y="4340225"/>
            <a:ext cx="5029200" cy="4116388"/>
          </a:xfrm>
          <a:noFill/>
        </p:spPr>
        <p:txBody>
          <a:bodyPr lIns="89571" tIns="44785" rIns="89571" bIns="44785"/>
          <a:lstStyle/>
          <a:p>
            <a:r>
              <a:rPr lang="en-US" dirty="0" smtClean="0"/>
              <a:t>Designers create representations of sites at </a:t>
            </a:r>
            <a:r>
              <a:rPr lang="en-US" i="1" dirty="0" smtClean="0"/>
              <a:t>multiple levels of detail</a:t>
            </a:r>
          </a:p>
          <a:p>
            <a:r>
              <a:rPr lang="en-US" dirty="0" smtClean="0"/>
              <a:t>Web designs are iteratively refined at all levels of detail</a:t>
            </a:r>
          </a:p>
          <a:p>
            <a:r>
              <a:rPr lang="en-US" noProof="1" smtClean="0"/>
              <a:t>Three scales: entire site or app, storyboards or scenarios, and individual screens or</a:t>
            </a:r>
            <a:r>
              <a:rPr lang="en-US" baseline="0" noProof="1" smtClean="0"/>
              <a:t> web pages</a:t>
            </a:r>
            <a:endParaRPr lang="en-US" noProof="1"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8" descr="hcii_sectio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76400" y="660401"/>
            <a:ext cx="6781800" cy="1549399"/>
          </a:xfrm>
        </p:spPr>
        <p:txBody>
          <a:bodyPr>
            <a:normAutofit/>
          </a:bodyPr>
          <a:lstStyle>
            <a:lvl1pPr algn="l">
              <a:defRPr sz="2400" b="1">
                <a:solidFill>
                  <a:schemeClr val="bg1"/>
                </a:solidFill>
                <a:latin typeface="Calibri" panose="020F0502020204030204" pitchFamily="34" charset="0"/>
                <a:cs typeface="Verdana"/>
              </a:defRPr>
            </a:lvl1pPr>
          </a:lstStyle>
          <a:p>
            <a:endParaRPr lang="en-US" dirty="0"/>
          </a:p>
        </p:txBody>
      </p:sp>
      <p:sp>
        <p:nvSpPr>
          <p:cNvPr id="3" name="Subtitle 2"/>
          <p:cNvSpPr>
            <a:spLocks noGrp="1"/>
          </p:cNvSpPr>
          <p:nvPr>
            <p:ph type="subTitle" idx="1"/>
          </p:nvPr>
        </p:nvSpPr>
        <p:spPr>
          <a:xfrm>
            <a:off x="1676400" y="2416175"/>
            <a:ext cx="6781800" cy="1012825"/>
          </a:xfrm>
        </p:spPr>
        <p:txBody>
          <a:bodyPr>
            <a:normAutofit/>
          </a:bodyPr>
          <a:lstStyle>
            <a:lvl1pPr marL="0" indent="0" algn="l">
              <a:buNone/>
              <a:defRPr sz="2100">
                <a:solidFill>
                  <a:srgbClr val="C1B778"/>
                </a:solidFill>
                <a:latin typeface="Calibri" panose="020F0502020204030204" pitchFamily="34" charset="0"/>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35494532"/>
      </p:ext>
    </p:extLst>
  </p:cSld>
  <p:clrMapOvr>
    <a:masterClrMapping/>
  </p:clrMapOvr>
  <p:transition>
    <p:wipe/>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8" descr="hcii_bod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a:xfrm rot="16200000">
            <a:off x="7003257" y="1897856"/>
            <a:ext cx="3763962" cy="517525"/>
          </a:xfrm>
          <a:prstGeom prst="rect">
            <a:avLst/>
          </a:prstGeom>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defRPr/>
            </a:pPr>
            <a:r>
              <a:rPr lang="en-US" sz="1000" dirty="0" smtClean="0">
                <a:solidFill>
                  <a:srgbClr val="A6A6A6"/>
                </a:solidFill>
                <a:latin typeface="Calibri" panose="020F0502020204030204" pitchFamily="34" charset="0"/>
              </a:rPr>
              <a:t>©2018 Carnegie Mellon University  :  </a:t>
            </a:r>
            <a:fld id="{89CCED34-54F4-4F8F-ABE2-F58D956187C8}" type="slidenum">
              <a:rPr lang="en-US" sz="1000" b="1" smtClean="0">
                <a:solidFill>
                  <a:srgbClr val="404040"/>
                </a:solidFill>
                <a:latin typeface="Calibri" panose="020F0502020204030204" pitchFamily="34" charset="0"/>
              </a:rPr>
              <a:pPr algn="r">
                <a:defRPr/>
              </a:pPr>
              <a:t>‹#›</a:t>
            </a:fld>
            <a:endParaRPr lang="en-US" sz="1000" b="1" dirty="0" smtClean="0">
              <a:solidFill>
                <a:srgbClr val="404040"/>
              </a:solidFill>
              <a:latin typeface="Calibri" panose="020F0502020204030204" pitchFamily="34" charset="0"/>
            </a:endParaRPr>
          </a:p>
        </p:txBody>
      </p:sp>
      <p:sp>
        <p:nvSpPr>
          <p:cNvPr id="2" name="Title 1"/>
          <p:cNvSpPr>
            <a:spLocks noGrp="1"/>
          </p:cNvSpPr>
          <p:nvPr>
            <p:ph type="title"/>
          </p:nvPr>
        </p:nvSpPr>
        <p:spPr/>
        <p:txBody>
          <a:bodyPr/>
          <a:lstStyle>
            <a:lvl1pPr>
              <a:defRPr sz="4000">
                <a:latin typeface="Calibri" panose="020F0502020204030204" pitchFamily="34" charset="0"/>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000">
                <a:solidFill>
                  <a:schemeClr val="tx1"/>
                </a:solidFill>
                <a:latin typeface="Calibri" panose="020F0502020204030204" pitchFamily="34" charset="0"/>
              </a:defRPr>
            </a:lvl1pPr>
            <a:lvl2pPr>
              <a:defRPr sz="2600">
                <a:solidFill>
                  <a:schemeClr val="tx1"/>
                </a:solidFill>
                <a:latin typeface="Calibri" panose="020F0502020204030204" pitchFamily="34" charset="0"/>
              </a:defRPr>
            </a:lvl2pPr>
          </a:lstStyle>
          <a:p>
            <a:pPr lvl="0"/>
            <a:r>
              <a:rPr lang="en-US" dirty="0" smtClean="0"/>
              <a:t>Click to edit Master text styles</a:t>
            </a:r>
          </a:p>
          <a:p>
            <a:pPr lvl="1"/>
            <a:r>
              <a:rPr lang="en-US" dirty="0" smtClean="0"/>
              <a:t>Second level</a:t>
            </a:r>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fld id="{FE51755B-CF72-47ED-9CEF-8A78B7127BD5}" type="datetimeFigureOut">
              <a:rPr lang="en-US" smtClean="0"/>
              <a:pPr>
                <a:defRPr/>
              </a:pPr>
              <a:t>9/4/2018</a:t>
            </a:fld>
            <a:endParaRPr lang="en-US" dirty="0"/>
          </a:p>
        </p:txBody>
      </p:sp>
      <p:sp>
        <p:nvSpPr>
          <p:cNvPr id="7"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Calibri" panose="020F0502020204030204" pitchFamily="34" charset="0"/>
              </a:defRPr>
            </a:lvl1pPr>
          </a:lstStyle>
          <a:p>
            <a:pPr>
              <a:defRPr/>
            </a:pPr>
            <a:endParaRPr lang="en-US" dirty="0"/>
          </a:p>
        </p:txBody>
      </p:sp>
    </p:spTree>
    <p:extLst>
      <p:ext uri="{BB962C8B-B14F-4D97-AF65-F5344CB8AC3E}">
        <p14:creationId xmlns:p14="http://schemas.microsoft.com/office/powerpoint/2010/main" val="3939897338"/>
      </p:ext>
    </p:extLst>
  </p:cSld>
  <p:clrMapOvr>
    <a:masterClrMapping/>
  </p:clrMapOvr>
  <p:transition>
    <p:wip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blank">
  <p:cSld name="Blank">
    <p:spTree>
      <p:nvGrpSpPr>
        <p:cNvPr id="1" name=""/>
        <p:cNvGrpSpPr/>
        <p:nvPr/>
      </p:nvGrpSpPr>
      <p:grpSpPr>
        <a:xfrm>
          <a:off x="0" y="0"/>
          <a:ext cx="0" cy="0"/>
          <a:chOff x="0" y="0"/>
          <a:chExt cx="0" cy="0"/>
        </a:xfrm>
      </p:grpSpPr>
    </p:spTree>
    <p:extLst>
      <p:ext uri="{BB962C8B-B14F-4D97-AF65-F5344CB8AC3E}">
        <p14:creationId xmlns:p14="http://schemas.microsoft.com/office/powerpoint/2010/main" val="2743360874"/>
      </p:ext>
    </p:extLst>
  </p:cSld>
  <p:clrMapOvr>
    <a:masterClrMapping/>
  </p:clrMapOvr>
  <p:transition>
    <p:wip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titleOnly">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Rectangle 4"/>
          <p:cNvSpPr>
            <a:spLocks noGrp="1" noChangeArrowheads="1"/>
          </p:cNvSpPr>
          <p:nvPr>
            <p:ph type="dt" sz="half" idx="10"/>
          </p:nvPr>
        </p:nvSpPr>
        <p:spPr>
          <a:xfrm>
            <a:off x="457200" y="6245225"/>
            <a:ext cx="2133600" cy="476250"/>
          </a:xfrm>
          <a:prstGeom prst="rect">
            <a:avLst/>
          </a:prstGeom>
          <a:ln/>
        </p:spPr>
        <p:txBody>
          <a:bodyPr/>
          <a:lstStyle>
            <a:lvl1pPr>
              <a:defRPr/>
            </a:lvl1pPr>
          </a:lstStyle>
          <a:p>
            <a:pPr>
              <a:defRPr/>
            </a:pPr>
            <a:endParaRPr lang="en-US"/>
          </a:p>
        </p:txBody>
      </p:sp>
      <p:sp>
        <p:nvSpPr>
          <p:cNvPr id="4" name="Rectangle 5"/>
          <p:cNvSpPr>
            <a:spLocks noGrp="1" noChangeArrowheads="1"/>
          </p:cNvSpPr>
          <p:nvPr>
            <p:ph type="ftr" sz="quarter" idx="11"/>
          </p:nvPr>
        </p:nvSpPr>
        <p:spPr>
          <a:xfrm>
            <a:off x="3124200" y="6245225"/>
            <a:ext cx="2895600" cy="476250"/>
          </a:xfrm>
          <a:prstGeom prst="rect">
            <a:avLst/>
          </a:prstGeom>
          <a:ln/>
        </p:spPr>
        <p:txBody>
          <a:bodyPr/>
          <a:lstStyle>
            <a:lvl1pPr>
              <a:defRPr/>
            </a:lvl1pPr>
          </a:lstStyle>
          <a:p>
            <a:pPr>
              <a:defRPr/>
            </a:pPr>
            <a:endParaRPr lang="en-US"/>
          </a:p>
        </p:txBody>
      </p:sp>
      <p:sp>
        <p:nvSpPr>
          <p:cNvPr id="5" name="Rectangle 6"/>
          <p:cNvSpPr>
            <a:spLocks noGrp="1" noChangeArrowheads="1"/>
          </p:cNvSpPr>
          <p:nvPr>
            <p:ph type="sldNum" sz="quarter" idx="12"/>
          </p:nvPr>
        </p:nvSpPr>
        <p:spPr>
          <a:xfrm>
            <a:off x="6553200" y="6245225"/>
            <a:ext cx="2133600" cy="476250"/>
          </a:xfrm>
          <a:prstGeom prst="rect">
            <a:avLst/>
          </a:prstGeom>
          <a:ln/>
        </p:spPr>
        <p:txBody>
          <a:bodyPr/>
          <a:lstStyle>
            <a:lvl1pPr>
              <a:defRPr/>
            </a:lvl1pPr>
          </a:lstStyle>
          <a:p>
            <a:pPr>
              <a:defRPr/>
            </a:pPr>
            <a:fld id="{28FD5840-D5DF-40B1-B914-9A21D0B7783D}" type="slidenum">
              <a:rPr lang="en-US"/>
              <a:pPr>
                <a:defRPr/>
              </a:pPr>
              <a:t>‹#›</a:t>
            </a:fld>
            <a:endParaRPr lang="en-US"/>
          </a:p>
        </p:txBody>
      </p:sp>
    </p:spTree>
    <p:extLst>
      <p:ext uri="{BB962C8B-B14F-4D97-AF65-F5344CB8AC3E}">
        <p14:creationId xmlns:p14="http://schemas.microsoft.com/office/powerpoint/2010/main" val="325412578"/>
      </p:ext>
    </p:extLst>
  </p:cSld>
  <p:clrMapOvr>
    <a:masterClrMapping/>
  </p:clrMapOvr>
  <p:transition>
    <p:wipe/>
  </p:transition>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image" Target="../media/image1.png"/><Relationship Id="rId5" Type="http://schemas.openxmlformats.org/officeDocument/2006/relationships/theme" Target="../theme/theme1.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8" descr="hcii_body.png"/>
          <p:cNvPicPr>
            <a:picLocks noChangeAspect="1"/>
          </p:cNvPicPr>
          <p:nvPr userDrawn="1"/>
        </p:nvPicPr>
        <p:blipFill>
          <a:blip r:embed="rId6">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6096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p>
        </p:txBody>
      </p:sp>
      <p:sp>
        <p:nvSpPr>
          <p:cNvPr id="8" name="Slide Number Placeholder 5"/>
          <p:cNvSpPr txBox="1">
            <a:spLocks/>
          </p:cNvSpPr>
          <p:nvPr userDrawn="1"/>
        </p:nvSpPr>
        <p:spPr>
          <a:xfrm rot="16200000">
            <a:off x="7003257" y="1897856"/>
            <a:ext cx="3763962" cy="517525"/>
          </a:xfrm>
          <a:prstGeom prst="rect">
            <a:avLst/>
          </a:prstGeom>
        </p:spPr>
        <p:txBody>
          <a:bodyPr anchor="ctr"/>
          <a:lstStyle>
            <a:lvl1pPr algn="r">
              <a:defRPr sz="1200">
                <a:solidFill>
                  <a:schemeClr val="tx1">
                    <a:lumMod val="75000"/>
                    <a:lumOff val="25000"/>
                  </a:schemeClr>
                </a:solidFill>
              </a:defRPr>
            </a:lvl1pPr>
          </a:lstStyle>
          <a:p>
            <a:pPr fontAlgn="auto">
              <a:spcBef>
                <a:spcPts val="0"/>
              </a:spcBef>
              <a:spcAft>
                <a:spcPts val="0"/>
              </a:spcAft>
              <a:defRPr/>
            </a:pPr>
            <a:r>
              <a:rPr lang="en-US" sz="1000" dirty="0" smtClean="0">
                <a:solidFill>
                  <a:schemeClr val="bg1">
                    <a:lumMod val="65000"/>
                  </a:schemeClr>
                </a:solidFill>
                <a:latin typeface="Calibri" panose="020F0502020204030204" pitchFamily="34" charset="0"/>
                <a:cs typeface="Verdana"/>
              </a:rPr>
              <a:t>©2018 Carnegie Mellon University  :  </a:t>
            </a:r>
            <a:fld id="{906B404A-4A4D-430C-A37B-76AE2D31BD13}" type="slidenum">
              <a:rPr lang="en-US" sz="1000" b="1" smtClean="0">
                <a:latin typeface="Calibri" panose="020F0502020204030204" pitchFamily="34" charset="0"/>
                <a:cs typeface="Verdana"/>
              </a:rPr>
              <a:pPr fontAlgn="auto">
                <a:spcBef>
                  <a:spcPts val="0"/>
                </a:spcBef>
                <a:spcAft>
                  <a:spcPts val="0"/>
                </a:spcAft>
                <a:defRPr/>
              </a:pPr>
              <a:t>‹#›</a:t>
            </a:fld>
            <a:endParaRPr lang="en-US" sz="1000" b="1" dirty="0" smtClean="0">
              <a:latin typeface="Calibri" panose="020F0502020204030204" pitchFamily="34" charset="0"/>
              <a:cs typeface="Verdana"/>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Lst>
  <p:transition>
    <p:wipe/>
  </p:transition>
  <p:txStyles>
    <p:titleStyle>
      <a:lvl1pPr algn="l" defTabSz="457200" rtl="0" eaLnBrk="0" fontAlgn="base" hangingPunct="0">
        <a:spcBef>
          <a:spcPct val="0"/>
        </a:spcBef>
        <a:spcAft>
          <a:spcPct val="0"/>
        </a:spcAft>
        <a:defRPr sz="4000" b="1" kern="1200">
          <a:solidFill>
            <a:srgbClr val="960000"/>
          </a:solidFill>
          <a:latin typeface="Calibri" panose="020F0502020204030204" pitchFamily="34" charset="0"/>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p:titleStyle>
    <p:bodyStyle>
      <a:lvl1pPr marL="342900" indent="-342900" algn="l" defTabSz="457200" rtl="0" eaLnBrk="0" fontAlgn="base" hangingPunct="0">
        <a:spcBef>
          <a:spcPct val="20000"/>
        </a:spcBef>
        <a:spcAft>
          <a:spcPct val="0"/>
        </a:spcAft>
        <a:buFont typeface="Arial" charset="0"/>
        <a:buChar char="•"/>
        <a:defRPr sz="3200" kern="1200">
          <a:solidFill>
            <a:schemeClr val="tx1"/>
          </a:solidFill>
          <a:latin typeface="Calibri" panose="020F0502020204030204" pitchFamily="34" charset="0"/>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800" kern="1200">
          <a:solidFill>
            <a:schemeClr val="tx1"/>
          </a:solidFill>
          <a:latin typeface="Calibri" panose="020F0502020204030204" pitchFamily="34" charset="0"/>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chemeClr val="tx1"/>
          </a:solidFill>
          <a:latin typeface="Calibri" panose="020F0502020204030204" pitchFamily="34" charset="0"/>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chemeClr val="tx1"/>
          </a:solidFill>
          <a:latin typeface="Calibri" panose="020F0502020204030204" pitchFamily="34" charset="0"/>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chemeClr val="tx1"/>
          </a:solidFill>
          <a:latin typeface="Calibri" panose="020F0502020204030204" pitchFamily="34" charset="0"/>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8.xml"/><Relationship Id="rId1" Type="http://schemas.openxmlformats.org/officeDocument/2006/relationships/slideLayout" Target="../slideLayouts/slideLayout2.xml"/><Relationship Id="rId5" Type="http://schemas.openxmlformats.org/officeDocument/2006/relationships/image" Target="../media/image12.png"/><Relationship Id="rId4" Type="http://schemas.openxmlformats.org/officeDocument/2006/relationships/image" Target="../media/image11.png"/></Relationships>
</file>

<file path=ppt/slides/_rels/slide1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2.xml"/><Relationship Id="rId6" Type="http://schemas.openxmlformats.org/officeDocument/2006/relationships/image" Target="../media/image16.jpeg"/><Relationship Id="rId5" Type="http://schemas.openxmlformats.org/officeDocument/2006/relationships/image" Target="../media/image15.png"/><Relationship Id="rId4" Type="http://schemas.openxmlformats.org/officeDocument/2006/relationships/image" Target="../media/image14.png"/></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16.jpeg"/></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14.xml.rels><?xml version="1.0" encoding="UTF-8" standalone="yes"?>
<Relationships xmlns="http://schemas.openxmlformats.org/package/2006/relationships"><Relationship Id="rId3" Type="http://schemas.openxmlformats.org/officeDocument/2006/relationships/image" Target="../media/image19.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15.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8" Type="http://schemas.openxmlformats.org/officeDocument/2006/relationships/image" Target="../media/image29.png"/><Relationship Id="rId3" Type="http://schemas.openxmlformats.org/officeDocument/2006/relationships/image" Target="../media/image24.png"/><Relationship Id="rId7" Type="http://schemas.openxmlformats.org/officeDocument/2006/relationships/image" Target="../media/image28.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27.png"/><Relationship Id="rId5" Type="http://schemas.openxmlformats.org/officeDocument/2006/relationships/image" Target="../media/image26.png"/><Relationship Id="rId4" Type="http://schemas.openxmlformats.org/officeDocument/2006/relationships/image" Target="../media/image25.png"/></Relationships>
</file>

<file path=ppt/slides/_rels/slide19.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17.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2.xml"/><Relationship Id="rId1" Type="http://schemas.openxmlformats.org/officeDocument/2006/relationships/slideLayout" Target="../slideLayouts/slideLayout4.xml"/></Relationships>
</file>

<file path=ppt/slides/_rels/slide20.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17.jpeg"/></Relationships>
</file>

<file path=ppt/slides/_rels/slide23.xml.rels><?xml version="1.0" encoding="UTF-8" standalone="yes"?>
<Relationships xmlns="http://schemas.openxmlformats.org/package/2006/relationships"><Relationship Id="rId3" Type="http://schemas.openxmlformats.org/officeDocument/2006/relationships/image" Target="../media/image32.jpe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35.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8.jpeg"/></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3" Type="http://schemas.openxmlformats.org/officeDocument/2006/relationships/image" Target="../media/image41.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42.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44.jpeg"/></Relationships>
</file>

<file path=ppt/slides/_rels/slide36.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image" Target="../media/image45.jpeg"/><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5.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hyperlink" Target="https://t.e2ma.net/click/peg06/xgr0ug/529bgq" TargetMode="External"/><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hyperlink" Target="https://www.pghpcamp.com/" TargetMode="Externa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49.jpeg"/><Relationship Id="rId2" Type="http://schemas.openxmlformats.org/officeDocument/2006/relationships/hyperlink" Target="http://www.youtube.com/watch?v=M66ZU2PCIcM" TargetMode="Externa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38.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9.xml"/><Relationship Id="rId1" Type="http://schemas.openxmlformats.org/officeDocument/2006/relationships/slideLayout" Target="../slideLayouts/slideLayout3.xml"/><Relationship Id="rId4" Type="http://schemas.openxmlformats.org/officeDocument/2006/relationships/image" Target="../media/image52.jpeg"/></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6.gif"/><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jpeg"/></Relationships>
</file>

<file path=ppt/slides/_rels/slide50.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hyperlink" Target="https://www.youtube.com/watch?v=7QmCUDHpNzE" TargetMode="External"/><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55.png"/></Relationships>
</file>

<file path=ppt/slides/_rels/slide53.xml.rels><?xml version="1.0" encoding="UTF-8" standalone="yes"?>
<Relationships xmlns="http://schemas.openxmlformats.org/package/2006/relationships"><Relationship Id="rId2" Type="http://schemas.openxmlformats.org/officeDocument/2006/relationships/notesSlide" Target="../notesSlides/notesSlide42.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hyperlink" Target="https://www.cooper.com/prototyping-tools" TargetMode="External"/><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56.jpeg"/></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image" Target="../media/image57.jpeg"/><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45.xml"/><Relationship Id="rId1" Type="http://schemas.openxmlformats.org/officeDocument/2006/relationships/slideLayout" Target="../slideLayouts/slideLayout2.xml"/><Relationship Id="rId4" Type="http://schemas.openxmlformats.org/officeDocument/2006/relationships/image" Target="../media/image59.png"/></Relationships>
</file>

<file path=ppt/slides/_rels/slide61.xml.rels><?xml version="1.0" encoding="UTF-8" standalone="yes"?>
<Relationships xmlns="http://schemas.openxmlformats.org/package/2006/relationships"><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2" Type="http://schemas.openxmlformats.org/officeDocument/2006/relationships/image" Target="../media/image60.png"/><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61.pn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hyperlink" Target="https://www.usability.gov/how-to-and-tools/methods/heuristic-evaluation.html" TargetMode="External"/><Relationship Id="rId2" Type="http://schemas.openxmlformats.org/officeDocument/2006/relationships/hyperlink" Target="https://www.nngroup.com/articles/how-to-conduct-a-heuristic-evaluation/" TargetMode="Externa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1676400" y="304800"/>
            <a:ext cx="7467600" cy="1549400"/>
          </a:xfrm>
        </p:spPr>
        <p:txBody>
          <a:bodyPr>
            <a:normAutofit/>
          </a:bodyPr>
          <a:lstStyle/>
          <a:p>
            <a:pPr eaLnBrk="1" hangingPunct="1"/>
            <a:r>
              <a:rPr lang="en-US" sz="4400" dirty="0" smtClean="0">
                <a:cs typeface="Verdana" pitchFamily="34" charset="0"/>
              </a:rPr>
              <a:t>The Whys and </a:t>
            </a:r>
            <a:r>
              <a:rPr lang="en-US" sz="4400" dirty="0" err="1" smtClean="0">
                <a:cs typeface="Verdana" pitchFamily="34" charset="0"/>
              </a:rPr>
              <a:t>Hows</a:t>
            </a:r>
            <a:r>
              <a:rPr lang="en-US" sz="4400" dirty="0" smtClean="0">
                <a:cs typeface="Verdana" pitchFamily="34" charset="0"/>
              </a:rPr>
              <a:t> of</a:t>
            </a:r>
            <a:r>
              <a:rPr lang="en-US" sz="4400" dirty="0">
                <a:cs typeface="Verdana" pitchFamily="34" charset="0"/>
              </a:rPr>
              <a:t/>
            </a:r>
            <a:br>
              <a:rPr lang="en-US" sz="4400" dirty="0">
                <a:cs typeface="Verdana" pitchFamily="34" charset="0"/>
              </a:rPr>
            </a:br>
            <a:r>
              <a:rPr lang="en-US" sz="4400" dirty="0" smtClean="0">
                <a:cs typeface="Verdana" pitchFamily="34" charset="0"/>
              </a:rPr>
              <a:t>Prototyping</a:t>
            </a:r>
          </a:p>
        </p:txBody>
      </p:sp>
      <p:sp>
        <p:nvSpPr>
          <p:cNvPr id="4" name="Title 8"/>
          <p:cNvSpPr txBox="1">
            <a:spLocks/>
          </p:cNvSpPr>
          <p:nvPr/>
        </p:nvSpPr>
        <p:spPr>
          <a:xfrm>
            <a:off x="5334000" y="5737225"/>
            <a:ext cx="3581400" cy="511175"/>
          </a:xfrm>
          <a:prstGeom prst="rect">
            <a:avLst/>
          </a:prstGeom>
        </p:spPr>
        <p:txBody>
          <a:bodyPr>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lnSpc>
                <a:spcPct val="90000"/>
              </a:lnSpc>
              <a:defRPr/>
            </a:pPr>
            <a:r>
              <a:rPr lang="en-US" sz="2400" b="1" dirty="0" smtClean="0">
                <a:solidFill>
                  <a:srgbClr val="960000"/>
                </a:solidFill>
                <a:latin typeface="Calibri" panose="020F0502020204030204" pitchFamily="34" charset="0"/>
              </a:rPr>
              <a:t>Jason Hong</a:t>
            </a:r>
          </a:p>
          <a:p>
            <a:pPr algn="r">
              <a:lnSpc>
                <a:spcPct val="90000"/>
              </a:lnSpc>
              <a:defRPr/>
            </a:pPr>
            <a:r>
              <a:rPr lang="en-US" sz="2400" b="1" dirty="0" smtClean="0">
                <a:solidFill>
                  <a:srgbClr val="960000"/>
                </a:solidFill>
                <a:latin typeface="Calibri" panose="020F0502020204030204" pitchFamily="34" charset="0"/>
              </a:rPr>
              <a:t>jasonh@cs.cmu.edu</a:t>
            </a:r>
          </a:p>
        </p:txBody>
      </p:sp>
      <p:sp>
        <p:nvSpPr>
          <p:cNvPr id="7" name="Subtitle 2"/>
          <p:cNvSpPr txBox="1">
            <a:spLocks/>
          </p:cNvSpPr>
          <p:nvPr/>
        </p:nvSpPr>
        <p:spPr bwMode="auto">
          <a:xfrm>
            <a:off x="1676400" y="1905000"/>
            <a:ext cx="6781800" cy="19049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normAutofit/>
          </a:bodyPr>
          <a:lstStyle>
            <a:lvl1pPr marL="0" indent="0" algn="l" defTabSz="457200" rtl="0" eaLnBrk="0" fontAlgn="base" hangingPunct="0">
              <a:spcBef>
                <a:spcPct val="20000"/>
              </a:spcBef>
              <a:spcAft>
                <a:spcPct val="0"/>
              </a:spcAft>
              <a:buFont typeface="Arial" charset="0"/>
              <a:buNone/>
              <a:defRPr sz="2100" kern="1200">
                <a:solidFill>
                  <a:srgbClr val="C1B778"/>
                </a:solidFill>
                <a:latin typeface="Calibri" panose="020F0502020204030204" pitchFamily="34" charset="0"/>
                <a:ea typeface="Verdana" pitchFamily="34" charset="0"/>
                <a:cs typeface="Verdana"/>
              </a:defRPr>
            </a:lvl1pPr>
            <a:lvl2pPr marL="457200" indent="0" algn="ctr" defTabSz="457200" rtl="0" eaLnBrk="0" fontAlgn="base" hangingPunct="0">
              <a:spcBef>
                <a:spcPct val="20000"/>
              </a:spcBef>
              <a:spcAft>
                <a:spcPct val="0"/>
              </a:spcAft>
              <a:buFont typeface="Arial" charset="0"/>
              <a:buNone/>
              <a:defRPr sz="2800" kern="1200">
                <a:solidFill>
                  <a:schemeClr val="tx1">
                    <a:tint val="75000"/>
                  </a:schemeClr>
                </a:solidFill>
                <a:latin typeface="Calibri" panose="020F0502020204030204" pitchFamily="34" charset="0"/>
                <a:ea typeface="Verdana" pitchFamily="34" charset="0"/>
                <a:cs typeface="Verdana"/>
              </a:defRPr>
            </a:lvl2pPr>
            <a:lvl3pPr marL="914400" indent="0" algn="ctr" defTabSz="457200" rtl="0" eaLnBrk="0" fontAlgn="base" hangingPunct="0">
              <a:spcBef>
                <a:spcPct val="20000"/>
              </a:spcBef>
              <a:spcAft>
                <a:spcPct val="0"/>
              </a:spcAft>
              <a:buFont typeface="Arial" charset="0"/>
              <a:buNone/>
              <a:defRPr sz="2400" kern="1200">
                <a:solidFill>
                  <a:schemeClr val="tx1">
                    <a:tint val="75000"/>
                  </a:schemeClr>
                </a:solidFill>
                <a:latin typeface="Calibri" panose="020F0502020204030204" pitchFamily="34" charset="0"/>
                <a:ea typeface="Verdana" pitchFamily="34" charset="0"/>
                <a:cs typeface="Verdana"/>
              </a:defRPr>
            </a:lvl3pPr>
            <a:lvl4pPr marL="13716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Calibri" panose="020F0502020204030204" pitchFamily="34" charset="0"/>
                <a:ea typeface="Verdana" pitchFamily="34" charset="0"/>
                <a:cs typeface="Verdana"/>
              </a:defRPr>
            </a:lvl4pPr>
            <a:lvl5pPr marL="1828800" indent="0" algn="ctr" defTabSz="457200" rtl="0" eaLnBrk="0" fontAlgn="base" hangingPunct="0">
              <a:spcBef>
                <a:spcPct val="20000"/>
              </a:spcBef>
              <a:spcAft>
                <a:spcPct val="0"/>
              </a:spcAft>
              <a:buFont typeface="Arial" charset="0"/>
              <a:buNone/>
              <a:defRPr sz="2000" kern="1200">
                <a:solidFill>
                  <a:schemeClr val="tx1">
                    <a:tint val="75000"/>
                  </a:schemeClr>
                </a:solidFill>
                <a:latin typeface="Calibri" panose="020F0502020204030204" pitchFamily="34" charset="0"/>
                <a:ea typeface="Verdana" pitchFamily="34" charset="0"/>
                <a:cs typeface="Verdana"/>
              </a:defRPr>
            </a:lvl5pPr>
            <a:lvl6pPr marL="22860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6pPr>
            <a:lvl7pPr marL="27432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7pPr>
            <a:lvl8pPr marL="32004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8pPr>
            <a:lvl9pPr marL="3657600" indent="0" algn="ctr" defTabSz="457200" rtl="0" eaLnBrk="1" latinLnBrk="0" hangingPunct="1">
              <a:spcBef>
                <a:spcPct val="20000"/>
              </a:spcBef>
              <a:buFont typeface="Arial"/>
              <a:buNone/>
              <a:defRPr sz="2000" kern="1200">
                <a:solidFill>
                  <a:schemeClr val="tx1">
                    <a:tint val="75000"/>
                  </a:schemeClr>
                </a:solidFill>
                <a:latin typeface="+mn-lt"/>
                <a:ea typeface="+mn-ea"/>
                <a:cs typeface="+mn-cs"/>
              </a:defRPr>
            </a:lvl9pPr>
          </a:lstStyle>
          <a:p>
            <a:pPr eaLnBrk="1" hangingPunct="1"/>
            <a:r>
              <a:rPr lang="en-US" sz="2400" dirty="0" smtClean="0">
                <a:latin typeface="+mj-lt"/>
                <a:cs typeface="Verdana" pitchFamily="34" charset="0"/>
              </a:rPr>
              <a:t>Programming Usable Interfaces (PUI)</a:t>
            </a:r>
          </a:p>
          <a:p>
            <a:pPr eaLnBrk="1" hangingPunct="1"/>
            <a:r>
              <a:rPr lang="en-US" sz="2400" dirty="0" smtClean="0">
                <a:latin typeface="+mj-lt"/>
                <a:cs typeface="Verdana" pitchFamily="34" charset="0"/>
              </a:rPr>
              <a:t>05-430 / 05-630 Fall 2018</a:t>
            </a:r>
          </a:p>
        </p:txBody>
      </p:sp>
      <p:sp>
        <p:nvSpPr>
          <p:cNvPr id="3" name="Rectangle 2"/>
          <p:cNvSpPr/>
          <p:nvPr/>
        </p:nvSpPr>
        <p:spPr>
          <a:xfrm>
            <a:off x="-3657600" y="1524000"/>
            <a:ext cx="3429000" cy="38862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Bring paper prototype examples</a:t>
            </a:r>
          </a:p>
          <a:p>
            <a:pPr algn="ctr"/>
            <a:r>
              <a:rPr lang="en-US" smtClean="0"/>
              <a:t>Add discussion HW0 / points</a:t>
            </a:r>
            <a:endParaRPr lang="en-US" dirty="0" smtClean="0"/>
          </a:p>
          <a:p>
            <a:pPr algn="ctr"/>
            <a:endParaRPr lang="en-US" dirty="0"/>
          </a:p>
        </p:txBody>
      </p:sp>
    </p:spTree>
    <p:extLst>
      <p:ext uri="{BB962C8B-B14F-4D97-AF65-F5344CB8AC3E}">
        <p14:creationId xmlns:p14="http://schemas.microsoft.com/office/powerpoint/2010/main" val="3366325398"/>
      </p:ext>
    </p:extLst>
  </p:cSld>
  <p:clrMapOvr>
    <a:masterClrMapping/>
  </p:clrMapOvr>
  <p:transition>
    <p:wipe/>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of Progressive </a:t>
            </a:r>
            <a:r>
              <a:rPr lang="en-US" dirty="0" smtClean="0"/>
              <a:t>Refinement</a:t>
            </a:r>
            <a:endParaRPr lang="en-US"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a:p>
            <a:endParaRPr lang="en-US" sz="3600" dirty="0" smtClean="0"/>
          </a:p>
          <a:p>
            <a:r>
              <a:rPr lang="en-US" dirty="0" smtClean="0"/>
              <a:t>Note: not the same app</a:t>
            </a:r>
            <a:endParaRPr lang="en-US" dirty="0"/>
          </a:p>
        </p:txBody>
      </p:sp>
      <p:pic>
        <p:nvPicPr>
          <p:cNvPr id="9218" name="Picture 2" descr="https://media.balsamiq.com/img/support/tutorials/mobileapp/all_mockups.png"/>
          <p:cNvPicPr>
            <a:picLocks noChangeAspect="1" noChangeArrowheads="1"/>
          </p:cNvPicPr>
          <p:nvPr/>
        </p:nvPicPr>
        <p:blipFill rotWithShape="1">
          <a:blip r:embed="rId3">
            <a:extLst>
              <a:ext uri="{28A0092B-C50C-407E-A947-70E740481C1C}">
                <a14:useLocalDpi xmlns:a14="http://schemas.microsoft.com/office/drawing/2010/main" val="0"/>
              </a:ext>
            </a:extLst>
          </a:blip>
          <a:srcRect l="39939" r="40091"/>
          <a:stretch/>
        </p:blipFill>
        <p:spPr bwMode="auto">
          <a:xfrm>
            <a:off x="3581400" y="1600200"/>
            <a:ext cx="2331720" cy="3886200"/>
          </a:xfrm>
          <a:prstGeom prst="rect">
            <a:avLst/>
          </a:prstGeom>
          <a:noFill/>
          <a:extLst>
            <a:ext uri="{909E8E84-426E-40DD-AFC4-6F175D3DCCD1}">
              <a14:hiddenFill xmlns:a14="http://schemas.microsoft.com/office/drawing/2010/main">
                <a:solidFill>
                  <a:srgbClr val="FFFFFF"/>
                </a:solidFill>
              </a14:hiddenFill>
            </a:ext>
          </a:extLst>
        </p:spPr>
      </p:pic>
      <p:pic>
        <p:nvPicPr>
          <p:cNvPr id="9220" name="Picture 4" descr="Image result for yelp screenshot"/>
          <p:cNvPicPr>
            <a:picLocks noChangeAspect="1" noChangeArrowheads="1"/>
          </p:cNvPicPr>
          <p:nvPr/>
        </p:nvPicPr>
        <p:blipFill rotWithShape="1">
          <a:blip r:embed="rId4">
            <a:extLst>
              <a:ext uri="{28A0092B-C50C-407E-A947-70E740481C1C}">
                <a14:useLocalDpi xmlns:a14="http://schemas.microsoft.com/office/drawing/2010/main" val="0"/>
              </a:ext>
            </a:extLst>
          </a:blip>
          <a:srcRect r="50000"/>
          <a:stretch/>
        </p:blipFill>
        <p:spPr bwMode="auto">
          <a:xfrm>
            <a:off x="6370320" y="1600200"/>
            <a:ext cx="2601246" cy="3886200"/>
          </a:xfrm>
          <a:prstGeom prst="rect">
            <a:avLst/>
          </a:prstGeom>
          <a:noFill/>
          <a:extLst>
            <a:ext uri="{909E8E84-426E-40DD-AFC4-6F175D3DCCD1}">
              <a14:hiddenFill xmlns:a14="http://schemas.microsoft.com/office/drawing/2010/main">
                <a:solidFill>
                  <a:srgbClr val="FFFFFF"/>
                </a:solidFill>
              </a14:hiddenFill>
            </a:ext>
          </a:extLst>
        </p:spPr>
      </p:pic>
      <p:pic>
        <p:nvPicPr>
          <p:cNvPr id="9221" name="Picture 5"/>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98120" y="1600200"/>
            <a:ext cx="2918316" cy="3886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Right Arrow 5"/>
          <p:cNvSpPr/>
          <p:nvPr/>
        </p:nvSpPr>
        <p:spPr>
          <a:xfrm>
            <a:off x="2941320" y="3200400"/>
            <a:ext cx="838200" cy="685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10" name="Right Arrow 9"/>
          <p:cNvSpPr/>
          <p:nvPr/>
        </p:nvSpPr>
        <p:spPr>
          <a:xfrm>
            <a:off x="5684520" y="3200400"/>
            <a:ext cx="838200" cy="685800"/>
          </a:xfrm>
          <a:prstGeom prst="rightArrow">
            <a:avLst/>
          </a:prstGeom>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1495202869"/>
      </p:ext>
    </p:extLst>
  </p:cSld>
  <p:clrMapOvr>
    <a:masterClrMapping/>
  </p:clrMapOvr>
  <p:transition>
    <p:wipe/>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p:cNvSpPr>
          <p:nvPr>
            <p:ph type="title" idx="4294967295"/>
          </p:nvPr>
        </p:nvSpPr>
        <p:spPr/>
        <p:txBody>
          <a:bodyPr/>
          <a:lstStyle/>
          <a:p>
            <a:r>
              <a:rPr lang="en-US" dirty="0" smtClean="0"/>
              <a:t>Design Representations</a:t>
            </a:r>
          </a:p>
        </p:txBody>
      </p:sp>
      <p:sp>
        <p:nvSpPr>
          <p:cNvPr id="530435" name="Text Box 3"/>
          <p:cNvSpPr txBox="1">
            <a:spLocks noChangeArrowheads="1"/>
          </p:cNvSpPr>
          <p:nvPr/>
        </p:nvSpPr>
        <p:spPr bwMode="auto">
          <a:xfrm>
            <a:off x="1423364" y="1066800"/>
            <a:ext cx="140936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dirty="0">
                <a:latin typeface="Calibri" panose="020F0502020204030204" pitchFamily="34" charset="0"/>
              </a:rPr>
              <a:t>Site Maps</a:t>
            </a:r>
          </a:p>
        </p:txBody>
      </p:sp>
      <p:sp>
        <p:nvSpPr>
          <p:cNvPr id="530436" name="Text Box 4"/>
          <p:cNvSpPr txBox="1">
            <a:spLocks noChangeArrowheads="1"/>
          </p:cNvSpPr>
          <p:nvPr/>
        </p:nvSpPr>
        <p:spPr bwMode="auto">
          <a:xfrm>
            <a:off x="5797622" y="1066800"/>
            <a:ext cx="169213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dirty="0">
                <a:latin typeface="Calibri" panose="020F0502020204030204" pitchFamily="34" charset="0"/>
              </a:rPr>
              <a:t>Storyboards</a:t>
            </a:r>
          </a:p>
        </p:txBody>
      </p:sp>
      <p:sp>
        <p:nvSpPr>
          <p:cNvPr id="530437" name="Text Box 5"/>
          <p:cNvSpPr txBox="1">
            <a:spLocks noChangeArrowheads="1"/>
          </p:cNvSpPr>
          <p:nvPr/>
        </p:nvSpPr>
        <p:spPr bwMode="auto">
          <a:xfrm>
            <a:off x="1636671" y="3733800"/>
            <a:ext cx="1584408"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dirty="0">
                <a:latin typeface="Calibri" panose="020F0502020204030204" pitchFamily="34" charset="0"/>
              </a:rPr>
              <a:t>Schematics</a:t>
            </a:r>
          </a:p>
        </p:txBody>
      </p:sp>
      <p:sp>
        <p:nvSpPr>
          <p:cNvPr id="530438" name="Text Box 6"/>
          <p:cNvSpPr txBox="1">
            <a:spLocks noChangeArrowheads="1"/>
          </p:cNvSpPr>
          <p:nvPr/>
        </p:nvSpPr>
        <p:spPr bwMode="auto">
          <a:xfrm>
            <a:off x="5878587" y="3733800"/>
            <a:ext cx="1415900" cy="4616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ctr" eaLnBrk="0" hangingPunct="0"/>
            <a:r>
              <a:rPr lang="en-US" sz="2400" dirty="0">
                <a:latin typeface="Calibri" panose="020F0502020204030204" pitchFamily="34" charset="0"/>
              </a:rPr>
              <a:t>Mock-ups</a:t>
            </a:r>
          </a:p>
        </p:txBody>
      </p:sp>
      <p:pic>
        <p:nvPicPr>
          <p:cNvPr id="530439" name="Picture 7" descr="sitemap-fake-top-part-mo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8788" y="1489075"/>
            <a:ext cx="3427412" cy="228441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a:tailEnd/>
              </a14:hiddenLine>
            </a:ext>
          </a:extLst>
        </p:spPr>
      </p:pic>
      <p:pic>
        <p:nvPicPr>
          <p:cNvPr id="530440" name="Picture 8" descr="storyboard-reworke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283200" y="1447800"/>
            <a:ext cx="2578100" cy="2281238"/>
          </a:xfrm>
          <a:prstGeom prst="rect">
            <a:avLst/>
          </a:prstGeom>
          <a:noFill/>
          <a:extLst>
            <a:ext uri="{909E8E84-426E-40DD-AFC4-6F175D3DCCD1}">
              <a14:hiddenFill xmlns:a14="http://schemas.microsoft.com/office/drawing/2010/main">
                <a:solidFill>
                  <a:srgbClr val="FFFFFF"/>
                </a:solidFill>
              </a14:hiddenFill>
            </a:ext>
          </a:extLst>
        </p:spPr>
      </p:pic>
      <p:pic>
        <p:nvPicPr>
          <p:cNvPr id="530441" name="Picture 9" descr="fake-schematic"/>
          <p:cNvPicPr>
            <a:picLocks noChangeAspect="1" noChangeArrowheads="1"/>
          </p:cNvPicPr>
          <p:nvPr/>
        </p:nvPicPr>
        <p:blipFill>
          <a:blip r:embed="rId5">
            <a:extLst>
              <a:ext uri="{28A0092B-C50C-407E-A947-70E740481C1C}">
                <a14:useLocalDpi xmlns:a14="http://schemas.microsoft.com/office/drawing/2010/main" val="0"/>
              </a:ext>
            </a:extLst>
          </a:blip>
          <a:srcRect l="2213" t="3773" r="2673" b="3773"/>
          <a:stretch>
            <a:fillRect/>
          </a:stretch>
        </p:blipFill>
        <p:spPr bwMode="auto">
          <a:xfrm>
            <a:off x="762000" y="4124325"/>
            <a:ext cx="2401888" cy="2733675"/>
          </a:xfrm>
          <a:prstGeom prst="rect">
            <a:avLst/>
          </a:prstGeom>
          <a:noFill/>
          <a:extLst>
            <a:ext uri="{909E8E84-426E-40DD-AFC4-6F175D3DCCD1}">
              <a14:hiddenFill xmlns:a14="http://schemas.microsoft.com/office/drawing/2010/main">
                <a:solidFill>
                  <a:srgbClr val="FFFFFF"/>
                </a:solidFill>
              </a14:hiddenFill>
            </a:ext>
          </a:extLst>
        </p:spPr>
      </p:pic>
      <p:pic>
        <p:nvPicPr>
          <p:cNvPr id="530442" name="Picture 10" descr="cvu-mockup"/>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495800" y="4121150"/>
            <a:ext cx="4327525" cy="26606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281546206"/>
      </p:ext>
    </p:extLst>
  </p:cSld>
  <p:clrMapOvr>
    <a:masterClrMapping/>
  </p:clrMapOvr>
  <p:transition>
    <p:wip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9" name="Rectangle 8"/>
          <p:cNvSpPr/>
          <p:nvPr/>
        </p:nvSpPr>
        <p:spPr>
          <a:xfrm>
            <a:off x="533400" y="4191000"/>
            <a:ext cx="2209800" cy="6858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t" anchorCtr="0"/>
          <a:lstStyle/>
          <a:p>
            <a:endParaRPr lang="en-US" sz="3000" dirty="0">
              <a:solidFill>
                <a:schemeClr val="tx1"/>
              </a:solidFill>
            </a:endParaRPr>
          </a:p>
        </p:txBody>
      </p:sp>
      <p:sp>
        <p:nvSpPr>
          <p:cNvPr id="8" name="Rectangle 7"/>
          <p:cNvSpPr/>
          <p:nvPr/>
        </p:nvSpPr>
        <p:spPr>
          <a:xfrm>
            <a:off x="548640" y="2110740"/>
            <a:ext cx="2209800" cy="6858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t" anchorCtr="0"/>
          <a:lstStyle/>
          <a:p>
            <a:endParaRPr lang="en-US" sz="3000" dirty="0">
              <a:solidFill>
                <a:schemeClr val="tx1"/>
              </a:solidFill>
            </a:endParaRPr>
          </a:p>
        </p:txBody>
      </p:sp>
      <p:sp>
        <p:nvSpPr>
          <p:cNvPr id="532482" name="Rectangle 2"/>
          <p:cNvSpPr>
            <a:spLocks noGrp="1"/>
          </p:cNvSpPr>
          <p:nvPr>
            <p:ph type="title" idx="4294967295"/>
          </p:nvPr>
        </p:nvSpPr>
        <p:spPr/>
        <p:txBody>
          <a:bodyPr/>
          <a:lstStyle/>
          <a:p>
            <a:r>
              <a:rPr lang="en-US" dirty="0" smtClean="0"/>
              <a:t>Fidelity in Prototyping</a:t>
            </a:r>
          </a:p>
        </p:txBody>
      </p:sp>
      <p:sp>
        <p:nvSpPr>
          <p:cNvPr id="532483" name="Rectangle 3"/>
          <p:cNvSpPr>
            <a:spLocks noGrp="1"/>
          </p:cNvSpPr>
          <p:nvPr>
            <p:ph type="body" sz="half" idx="4294967295"/>
          </p:nvPr>
        </p:nvSpPr>
        <p:spPr>
          <a:xfrm>
            <a:off x="228600" y="1557338"/>
            <a:ext cx="5181600" cy="4535487"/>
          </a:xfrm>
        </p:spPr>
        <p:txBody>
          <a:bodyPr/>
          <a:lstStyle/>
          <a:p>
            <a:r>
              <a:rPr lang="en-US" i="1" dirty="0" smtClean="0"/>
              <a:t>Fidelity</a:t>
            </a:r>
            <a:r>
              <a:rPr lang="en-US" dirty="0" smtClean="0"/>
              <a:t> is level of detail</a:t>
            </a:r>
          </a:p>
          <a:p>
            <a:r>
              <a:rPr lang="en-US" dirty="0" smtClean="0"/>
              <a:t>High fidelity</a:t>
            </a:r>
          </a:p>
          <a:p>
            <a:pPr lvl="1"/>
            <a:r>
              <a:rPr lang="en-US" dirty="0" smtClean="0"/>
              <a:t>Prototype looks like </a:t>
            </a:r>
            <a:br>
              <a:rPr lang="en-US" dirty="0" smtClean="0"/>
            </a:br>
            <a:r>
              <a:rPr lang="en-US" dirty="0" smtClean="0"/>
              <a:t>the final product</a:t>
            </a:r>
          </a:p>
          <a:p>
            <a:endParaRPr lang="en-US" dirty="0" smtClean="0"/>
          </a:p>
          <a:p>
            <a:r>
              <a:rPr lang="en-US" dirty="0" smtClean="0"/>
              <a:t>Low fidelity</a:t>
            </a:r>
          </a:p>
          <a:p>
            <a:pPr lvl="1"/>
            <a:r>
              <a:rPr lang="en-US" dirty="0" smtClean="0"/>
              <a:t>Artist’s rendition with </a:t>
            </a:r>
            <a:br>
              <a:rPr lang="en-US" dirty="0" smtClean="0"/>
            </a:br>
            <a:r>
              <a:rPr lang="en-US" dirty="0" smtClean="0"/>
              <a:t>many details missing</a:t>
            </a:r>
          </a:p>
        </p:txBody>
      </p:sp>
      <p:pic>
        <p:nvPicPr>
          <p:cNvPr id="532484" name="Picture 4" descr="low-fi-music-on-demand"/>
          <p:cNvPicPr>
            <a:picLocks noChangeAspect="1" noChangeArrowheads="1"/>
          </p:cNvPicPr>
          <p:nvPr/>
        </p:nvPicPr>
        <p:blipFill>
          <a:blip r:embed="rId3">
            <a:extLst>
              <a:ext uri="{28A0092B-C50C-407E-A947-70E740481C1C}">
                <a14:useLocalDpi xmlns:a14="http://schemas.microsoft.com/office/drawing/2010/main" val="0"/>
              </a:ext>
            </a:extLst>
          </a:blip>
          <a:srcRect l="44559" t="14171" r="19170" b="47105"/>
          <a:stretch>
            <a:fillRect/>
          </a:stretch>
        </p:blipFill>
        <p:spPr bwMode="auto">
          <a:xfrm>
            <a:off x="5410200" y="4003675"/>
            <a:ext cx="3581400" cy="2744788"/>
          </a:xfrm>
          <a:prstGeom prst="rect">
            <a:avLst/>
          </a:prstGeom>
          <a:noFill/>
          <a:extLst>
            <a:ext uri="{909E8E84-426E-40DD-AFC4-6F175D3DCCD1}">
              <a14:hiddenFill xmlns:a14="http://schemas.microsoft.com/office/drawing/2010/main">
                <a:solidFill>
                  <a:srgbClr val="FFFFFF"/>
                </a:solidFill>
              </a14:hiddenFill>
            </a:ext>
          </a:extLst>
        </p:spPr>
      </p:pic>
      <p:pic>
        <p:nvPicPr>
          <p:cNvPr id="532485" name="Picture 5" descr="cvu-mockup"/>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410200" y="1624013"/>
            <a:ext cx="3581400" cy="2201862"/>
          </a:xfrm>
          <a:prstGeom prst="rect">
            <a:avLst/>
          </a:prstGeom>
          <a:noFill/>
          <a:extLst>
            <a:ext uri="{909E8E84-426E-40DD-AFC4-6F175D3DCCD1}">
              <a14:hiddenFill xmlns:a14="http://schemas.microsoft.com/office/drawing/2010/main">
                <a:solidFill>
                  <a:srgbClr val="FFFFFF"/>
                </a:solidFill>
              </a14:hiddenFill>
            </a:ext>
          </a:extLst>
        </p:spPr>
      </p:pic>
      <p:sp>
        <p:nvSpPr>
          <p:cNvPr id="532486" name="Line 6"/>
          <p:cNvSpPr>
            <a:spLocks noChangeShapeType="1"/>
          </p:cNvSpPr>
          <p:nvPr/>
        </p:nvSpPr>
        <p:spPr bwMode="auto">
          <a:xfrm>
            <a:off x="3200400" y="2438400"/>
            <a:ext cx="2209800" cy="0"/>
          </a:xfrm>
          <a:prstGeom prst="line">
            <a:avLst/>
          </a:prstGeom>
          <a:noFill/>
          <a:ln w="25400">
            <a:solidFill>
              <a:schemeClr val="tx1"/>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532487" name="Line 7"/>
          <p:cNvSpPr>
            <a:spLocks noChangeShapeType="1"/>
          </p:cNvSpPr>
          <p:nvPr/>
        </p:nvSpPr>
        <p:spPr bwMode="auto">
          <a:xfrm>
            <a:off x="2971800" y="4495800"/>
            <a:ext cx="2438400" cy="0"/>
          </a:xfrm>
          <a:prstGeom prst="line">
            <a:avLst/>
          </a:prstGeom>
          <a:noFill/>
          <a:ln w="25400">
            <a:solidFill>
              <a:schemeClr val="tx1"/>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Tree>
    <p:extLst>
      <p:ext uri="{BB962C8B-B14F-4D97-AF65-F5344CB8AC3E}">
        <p14:creationId xmlns:p14="http://schemas.microsoft.com/office/powerpoint/2010/main" val="2190379048"/>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2483">
                                            <p:txEl>
                                              <p:pRg st="4" end="4"/>
                                            </p:txEl>
                                          </p:spTgt>
                                        </p:tgtEl>
                                        <p:attrNameLst>
                                          <p:attrName>style.visibility</p:attrName>
                                        </p:attrNameLst>
                                      </p:cBhvr>
                                      <p:to>
                                        <p:strVal val="visible"/>
                                      </p:to>
                                    </p:set>
                                    <p:animEffect transition="in" filter="dissolve">
                                      <p:cBhvr>
                                        <p:cTn id="7" dur="500"/>
                                        <p:tgtEl>
                                          <p:spTgt spid="532483">
                                            <p:txEl>
                                              <p:pRg st="4" end="4"/>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32483">
                                            <p:txEl>
                                              <p:pRg st="5" end="5"/>
                                            </p:txEl>
                                          </p:spTgt>
                                        </p:tgtEl>
                                        <p:attrNameLst>
                                          <p:attrName>style.visibility</p:attrName>
                                        </p:attrNameLst>
                                      </p:cBhvr>
                                      <p:to>
                                        <p:strVal val="visible"/>
                                      </p:to>
                                    </p:set>
                                    <p:animEffect transition="in" filter="dissolve">
                                      <p:cBhvr>
                                        <p:cTn id="10" dur="500"/>
                                        <p:tgtEl>
                                          <p:spTgt spid="532483">
                                            <p:txEl>
                                              <p:pRg st="5" end="5"/>
                                            </p:txEl>
                                          </p:spTgt>
                                        </p:tgtEl>
                                      </p:cBhvr>
                                    </p:animEffect>
                                  </p:childTnLst>
                                </p:cTn>
                              </p:par>
                              <p:par>
                                <p:cTn id="11" presetID="9" presetClass="entr" presetSubtype="0" fill="hold" nodeType="withEffect">
                                  <p:stCondLst>
                                    <p:cond delay="0"/>
                                  </p:stCondLst>
                                  <p:childTnLst>
                                    <p:set>
                                      <p:cBhvr>
                                        <p:cTn id="12" dur="1" fill="hold">
                                          <p:stCondLst>
                                            <p:cond delay="0"/>
                                          </p:stCondLst>
                                        </p:cTn>
                                        <p:tgtEl>
                                          <p:spTgt spid="532484"/>
                                        </p:tgtEl>
                                        <p:attrNameLst>
                                          <p:attrName>style.visibility</p:attrName>
                                        </p:attrNameLst>
                                      </p:cBhvr>
                                      <p:to>
                                        <p:strVal val="visible"/>
                                      </p:to>
                                    </p:set>
                                    <p:animEffect transition="in" filter="dissolve">
                                      <p:cBhvr>
                                        <p:cTn id="13" dur="500"/>
                                        <p:tgtEl>
                                          <p:spTgt spid="532484"/>
                                        </p:tgtEl>
                                      </p:cBhvr>
                                    </p:animEffect>
                                  </p:childTnLst>
                                </p:cTn>
                              </p:par>
                              <p:par>
                                <p:cTn id="14" presetID="9" presetClass="entr" presetSubtype="0" fill="hold" grpId="0" nodeType="withEffect">
                                  <p:stCondLst>
                                    <p:cond delay="0"/>
                                  </p:stCondLst>
                                  <p:childTnLst>
                                    <p:set>
                                      <p:cBhvr>
                                        <p:cTn id="15" dur="1" fill="hold">
                                          <p:stCondLst>
                                            <p:cond delay="0"/>
                                          </p:stCondLst>
                                        </p:cTn>
                                        <p:tgtEl>
                                          <p:spTgt spid="532487"/>
                                        </p:tgtEl>
                                        <p:attrNameLst>
                                          <p:attrName>style.visibility</p:attrName>
                                        </p:attrNameLst>
                                      </p:cBhvr>
                                      <p:to>
                                        <p:strVal val="visible"/>
                                      </p:to>
                                    </p:set>
                                    <p:animEffect transition="in" filter="dissolve">
                                      <p:cBhvr>
                                        <p:cTn id="16" dur="500"/>
                                        <p:tgtEl>
                                          <p:spTgt spid="53248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2483" grpId="0" build="p" bldLvl="2" autoUpdateAnimBg="0"/>
      <p:bldP spid="532487"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p:cNvSpPr>
          <p:nvPr>
            <p:ph type="title" idx="4294967295"/>
          </p:nvPr>
        </p:nvSpPr>
        <p:spPr>
          <a:xfrm>
            <a:off x="609600" y="274638"/>
            <a:ext cx="7508875" cy="1143000"/>
          </a:xfrm>
        </p:spPr>
        <p:txBody>
          <a:bodyPr/>
          <a:lstStyle/>
          <a:p>
            <a:r>
              <a:rPr lang="en-US" dirty="0" smtClean="0"/>
              <a:t>Low-Fi Sketches and Storyboards</a:t>
            </a:r>
          </a:p>
        </p:txBody>
      </p:sp>
      <p:pic>
        <p:nvPicPr>
          <p:cNvPr id="534531" name="Picture 3" descr="lecturers-ass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90800" y="1143000"/>
            <a:ext cx="4221163" cy="5715000"/>
          </a:xfrm>
          <a:prstGeom prst="rect">
            <a:avLst/>
          </a:prstGeom>
          <a:noFill/>
          <a:extLst>
            <a:ext uri="{909E8E84-426E-40DD-AFC4-6F175D3DCCD1}">
              <a14:hiddenFill xmlns:a14="http://schemas.microsoft.com/office/drawing/2010/main">
                <a:solidFill>
                  <a:srgbClr val="FFFFFF"/>
                </a:solidFill>
              </a14:hiddenFill>
            </a:ext>
          </a:extLst>
        </p:spPr>
      </p:pic>
      <p:pic>
        <p:nvPicPr>
          <p:cNvPr id="534532" name="Picture 4" descr="low-fi-music-on-dema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1000" y="902630"/>
            <a:ext cx="8305800" cy="5964896"/>
          </a:xfrm>
          <a:prstGeom prst="rect">
            <a:avLst/>
          </a:prstGeom>
          <a:noFill/>
          <a:extLst>
            <a:ext uri="{909E8E84-426E-40DD-AFC4-6F175D3DCCD1}">
              <a14:hiddenFill xmlns:a14="http://schemas.microsoft.com/office/drawing/2010/main">
                <a:solidFill>
                  <a:srgbClr val="FFFFFF"/>
                </a:solidFill>
              </a14:hiddenFill>
            </a:ext>
          </a:extLst>
        </p:spPr>
      </p:pic>
      <p:sp>
        <p:nvSpPr>
          <p:cNvPr id="2" name="Rectangle 1"/>
          <p:cNvSpPr/>
          <p:nvPr/>
        </p:nvSpPr>
        <p:spPr>
          <a:xfrm>
            <a:off x="4876800" y="4724400"/>
            <a:ext cx="4114800" cy="19812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t" anchorCtr="0"/>
          <a:lstStyle/>
          <a:p>
            <a:pPr marL="288925" indent="-288925">
              <a:buFont typeface="Arial" panose="020B0604020202020204" pitchFamily="34" charset="0"/>
              <a:buChar char="•"/>
            </a:pPr>
            <a:r>
              <a:rPr lang="en-US" sz="3000" dirty="0" smtClean="0">
                <a:solidFill>
                  <a:schemeClr val="tx1"/>
                </a:solidFill>
              </a:rPr>
              <a:t>Note lack of detail for “unimportant” things</a:t>
            </a:r>
          </a:p>
          <a:p>
            <a:pPr marL="288925" indent="-288925">
              <a:buFont typeface="Arial" panose="020B0604020202020204" pitchFamily="34" charset="0"/>
              <a:buChar char="•"/>
            </a:pPr>
            <a:r>
              <a:rPr lang="en-US" sz="3000" dirty="0" smtClean="0">
                <a:solidFill>
                  <a:schemeClr val="tx1"/>
                </a:solidFill>
              </a:rPr>
              <a:t>Note use of </a:t>
            </a:r>
            <a:r>
              <a:rPr lang="en-US" sz="3000" dirty="0" err="1" smtClean="0">
                <a:solidFill>
                  <a:schemeClr val="tx1"/>
                </a:solidFill>
              </a:rPr>
              <a:t>greeking</a:t>
            </a:r>
            <a:r>
              <a:rPr lang="en-US" sz="3000" dirty="0" smtClean="0">
                <a:solidFill>
                  <a:schemeClr val="tx1"/>
                </a:solidFill>
              </a:rPr>
              <a:t> for unimportant text</a:t>
            </a:r>
            <a:endParaRPr lang="en-US" sz="3000" dirty="0">
              <a:solidFill>
                <a:schemeClr val="tx1"/>
              </a:solidFill>
            </a:endParaRPr>
          </a:p>
        </p:txBody>
      </p:sp>
    </p:spTree>
    <p:extLst>
      <p:ext uri="{BB962C8B-B14F-4D97-AF65-F5344CB8AC3E}">
        <p14:creationId xmlns:p14="http://schemas.microsoft.com/office/powerpoint/2010/main" val="2533989133"/>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xit" presetSubtype="0" fill="hold" nodeType="clickEffect">
                                  <p:stCondLst>
                                    <p:cond delay="0"/>
                                  </p:stCondLst>
                                  <p:childTnLst>
                                    <p:animEffect transition="out" filter="dissolve">
                                      <p:cBhvr>
                                        <p:cTn id="6" dur="500"/>
                                        <p:tgtEl>
                                          <p:spTgt spid="534531"/>
                                        </p:tgtEl>
                                      </p:cBhvr>
                                    </p:animEffect>
                                    <p:set>
                                      <p:cBhvr>
                                        <p:cTn id="7" dur="1" fill="hold">
                                          <p:stCondLst>
                                            <p:cond delay="499"/>
                                          </p:stCondLst>
                                        </p:cTn>
                                        <p:tgtEl>
                                          <p:spTgt spid="534531"/>
                                        </p:tgtEl>
                                        <p:attrNameLst>
                                          <p:attrName>style.visibility</p:attrName>
                                        </p:attrNameLst>
                                      </p:cBhvr>
                                      <p:to>
                                        <p:strVal val="hidden"/>
                                      </p:to>
                                    </p:set>
                                  </p:childTnLst>
                                </p:cTn>
                              </p:par>
                              <p:par>
                                <p:cTn id="8" presetID="9" presetClass="entr" presetSubtype="0" fill="hold" nodeType="withEffect">
                                  <p:stCondLst>
                                    <p:cond delay="0"/>
                                  </p:stCondLst>
                                  <p:childTnLst>
                                    <p:set>
                                      <p:cBhvr>
                                        <p:cTn id="9" dur="1" fill="hold">
                                          <p:stCondLst>
                                            <p:cond delay="0"/>
                                          </p:stCondLst>
                                        </p:cTn>
                                        <p:tgtEl>
                                          <p:spTgt spid="534532"/>
                                        </p:tgtEl>
                                        <p:attrNameLst>
                                          <p:attrName>style.visibility</p:attrName>
                                        </p:attrNameLst>
                                      </p:cBhvr>
                                      <p:to>
                                        <p:strVal val="visible"/>
                                      </p:to>
                                    </p:set>
                                    <p:animEffect transition="in" filter="dissolve">
                                      <p:cBhvr>
                                        <p:cTn id="10" dur="500"/>
                                        <p:tgtEl>
                                          <p:spTgt spid="534532"/>
                                        </p:tgtEl>
                                      </p:cBhvr>
                                    </p:animEffect>
                                  </p:childTnLst>
                                  <p:subTnLst>
                                    <p:set>
                                      <p:cBhvr override="childStyle">
                                        <p:cTn dur="1" fill="hold" display="0" masterRel="nextClick" afterEffect="1"/>
                                        <p:tgtEl>
                                          <p:spTgt spid="534532"/>
                                        </p:tgtEl>
                                        <p:attrNameLst>
                                          <p:attrName>style.visibility</p:attrName>
                                        </p:attrNameLst>
                                      </p:cBhvr>
                                      <p:to>
                                        <p:strVal val="hidden"/>
                                      </p:to>
                                    </p:set>
                                  </p:sub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p:cNvSpPr>
          <p:nvPr>
            <p:ph type="title" idx="4294967295"/>
          </p:nvPr>
        </p:nvSpPr>
        <p:spPr>
          <a:xfrm>
            <a:off x="609600" y="274638"/>
            <a:ext cx="7508875" cy="1143000"/>
          </a:xfrm>
        </p:spPr>
        <p:txBody>
          <a:bodyPr/>
          <a:lstStyle/>
          <a:p>
            <a:r>
              <a:rPr lang="en-US" dirty="0"/>
              <a:t>Low-Fi Sketches and Storyboards</a:t>
            </a:r>
            <a:endParaRPr lang="en-US" dirty="0" smtClean="0"/>
          </a:p>
        </p:txBody>
      </p:sp>
      <p:pic>
        <p:nvPicPr>
          <p:cNvPr id="536579" name="Picture 3" descr="e-finder-lowfi_theate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6200" y="1023938"/>
            <a:ext cx="4368800" cy="5757862"/>
          </a:xfrm>
          <a:prstGeom prst="rect">
            <a:avLst/>
          </a:prstGeom>
          <a:noFill/>
          <a:extLst>
            <a:ext uri="{909E8E84-426E-40DD-AFC4-6F175D3DCCD1}">
              <a14:hiddenFill xmlns:a14="http://schemas.microsoft.com/office/drawing/2010/main">
                <a:solidFill>
                  <a:srgbClr val="FFFFFF"/>
                </a:solidFill>
              </a14:hiddenFill>
            </a:ext>
          </a:extLst>
        </p:spPr>
      </p:pic>
      <p:pic>
        <p:nvPicPr>
          <p:cNvPr id="536580" name="Picture 4" descr="red-ink-low-fi"/>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953000" y="1023938"/>
            <a:ext cx="4195763" cy="57642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Rectangle 4"/>
          <p:cNvSpPr/>
          <p:nvPr/>
        </p:nvSpPr>
        <p:spPr>
          <a:xfrm>
            <a:off x="2667000" y="5181600"/>
            <a:ext cx="4114800" cy="15240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t" anchorCtr="0"/>
          <a:lstStyle/>
          <a:p>
            <a:pPr marL="288925" indent="-288925">
              <a:buFont typeface="Arial" panose="020B0604020202020204" pitchFamily="34" charset="0"/>
              <a:buChar char="•"/>
            </a:pPr>
            <a:r>
              <a:rPr lang="en-US" sz="3000" dirty="0" smtClean="0">
                <a:solidFill>
                  <a:schemeClr val="tx1"/>
                </a:solidFill>
              </a:rPr>
              <a:t>Note combination of printed text + sketchy parts too</a:t>
            </a:r>
            <a:endParaRPr lang="en-US" sz="3000" dirty="0">
              <a:solidFill>
                <a:schemeClr val="tx1"/>
              </a:solidFill>
            </a:endParaRPr>
          </a:p>
        </p:txBody>
      </p:sp>
    </p:spTree>
    <p:extLst>
      <p:ext uri="{BB962C8B-B14F-4D97-AF65-F5344CB8AC3E}">
        <p14:creationId xmlns:p14="http://schemas.microsoft.com/office/powerpoint/2010/main" val="675640926"/>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36580"/>
                                        </p:tgtEl>
                                        <p:attrNameLst>
                                          <p:attrName>style.visibility</p:attrName>
                                        </p:attrNameLst>
                                      </p:cBhvr>
                                      <p:to>
                                        <p:strVal val="visible"/>
                                      </p:to>
                                    </p:set>
                                    <p:animEffect transition="in" filter="dissolve">
                                      <p:cBhvr>
                                        <p:cTn id="7" dur="500"/>
                                        <p:tgtEl>
                                          <p:spTgt spid="536580"/>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38626" name="Rectangle 2"/>
          <p:cNvSpPr>
            <a:spLocks noGrp="1"/>
          </p:cNvSpPr>
          <p:nvPr>
            <p:ph type="title" idx="4294967295"/>
          </p:nvPr>
        </p:nvSpPr>
        <p:spPr/>
        <p:txBody>
          <a:bodyPr/>
          <a:lstStyle/>
          <a:p>
            <a:r>
              <a:rPr lang="en-US" dirty="0"/>
              <a:t>Low-Fi Sketches and Storyboards</a:t>
            </a:r>
            <a:endParaRPr lang="en-US" dirty="0" smtClean="0"/>
          </a:p>
        </p:txBody>
      </p:sp>
      <p:sp>
        <p:nvSpPr>
          <p:cNvPr id="538627" name="Rectangle 3"/>
          <p:cNvSpPr>
            <a:spLocks noGrp="1"/>
          </p:cNvSpPr>
          <p:nvPr>
            <p:ph type="body" idx="4294967295"/>
          </p:nvPr>
        </p:nvSpPr>
        <p:spPr>
          <a:xfrm>
            <a:off x="650875" y="3271838"/>
            <a:ext cx="8261350" cy="3255962"/>
          </a:xfrm>
        </p:spPr>
        <p:txBody>
          <a:bodyPr/>
          <a:lstStyle/>
          <a:p>
            <a:r>
              <a:rPr lang="en-US" dirty="0" smtClean="0"/>
              <a:t>Where does term “storyboards” come from?</a:t>
            </a:r>
          </a:p>
          <a:p>
            <a:pPr lvl="1"/>
            <a:r>
              <a:rPr lang="en-US" dirty="0" smtClean="0"/>
              <a:t>Film and animation</a:t>
            </a:r>
          </a:p>
          <a:p>
            <a:r>
              <a:rPr lang="en-US" dirty="0" smtClean="0"/>
              <a:t>Give you a “script” of important events</a:t>
            </a:r>
          </a:p>
          <a:p>
            <a:pPr lvl="1"/>
            <a:r>
              <a:rPr lang="en-US" dirty="0" smtClean="0"/>
              <a:t>Leave out the details </a:t>
            </a:r>
          </a:p>
          <a:p>
            <a:pPr lvl="1"/>
            <a:r>
              <a:rPr lang="en-US" dirty="0" smtClean="0"/>
              <a:t>Concentrate on the important interactions</a:t>
            </a:r>
          </a:p>
        </p:txBody>
      </p:sp>
      <p:sp>
        <p:nvSpPr>
          <p:cNvPr id="538628" name="Rectangle 4"/>
          <p:cNvSpPr>
            <a:spLocks noChangeArrowheads="1"/>
          </p:cNvSpPr>
          <p:nvPr/>
        </p:nvSpPr>
        <p:spPr bwMode="auto">
          <a:xfrm>
            <a:off x="609600" y="3962400"/>
            <a:ext cx="7986713" cy="1981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pic>
        <p:nvPicPr>
          <p:cNvPr id="538629" name="Picture 5" descr="Frank%20and%20Ernest%20-%202001-10-3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9950" y="1371600"/>
            <a:ext cx="6191250" cy="184785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36185418"/>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38627">
                                            <p:txEl>
                                              <p:pRg st="1" end="1"/>
                                            </p:txEl>
                                          </p:spTgt>
                                        </p:tgtEl>
                                        <p:attrNameLst>
                                          <p:attrName>style.visibility</p:attrName>
                                        </p:attrNameLst>
                                      </p:cBhvr>
                                      <p:to>
                                        <p:strVal val="visible"/>
                                      </p:to>
                                    </p:set>
                                    <p:animEffect transition="in" filter="dissolve">
                                      <p:cBhvr>
                                        <p:cTn id="7" dur="500"/>
                                        <p:tgtEl>
                                          <p:spTgt spid="538627">
                                            <p:txEl>
                                              <p:pRg st="1" end="1"/>
                                            </p:txEl>
                                          </p:spTgt>
                                        </p:tgtEl>
                                      </p:cBhvr>
                                    </p:animEffect>
                                  </p:childTnLst>
                                </p:cTn>
                              </p:par>
                              <p:par>
                                <p:cTn id="8" presetID="1" presetClass="exit" presetSubtype="0" fill="hold" grpId="0" nodeType="withEffect">
                                  <p:stCondLst>
                                    <p:cond delay="0"/>
                                  </p:stCondLst>
                                  <p:childTnLst>
                                    <p:set>
                                      <p:cBhvr>
                                        <p:cTn id="9" dur="1" fill="hold">
                                          <p:stCondLst>
                                            <p:cond delay="0"/>
                                          </p:stCondLst>
                                        </p:cTn>
                                        <p:tgtEl>
                                          <p:spTgt spid="538628"/>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8627" grpId="0" build="p" autoUpdateAnimBg="0"/>
      <p:bldP spid="538628"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0677" name="Picture 5" descr="jedi_bike_story_board_bg"/>
          <p:cNvPicPr>
            <a:picLocks noChangeAspect="1" noChangeArrowheads="1"/>
          </p:cNvPicPr>
          <p:nvPr/>
        </p:nvPicPr>
        <p:blipFill rotWithShape="1">
          <a:blip r:embed="rId3">
            <a:extLst>
              <a:ext uri="{28A0092B-C50C-407E-A947-70E740481C1C}">
                <a14:useLocalDpi xmlns:a14="http://schemas.microsoft.com/office/drawing/2010/main" val="0"/>
              </a:ext>
            </a:extLst>
          </a:blip>
          <a:srcRect l="6372" t="4707"/>
          <a:stretch/>
        </p:blipFill>
        <p:spPr bwMode="auto">
          <a:xfrm>
            <a:off x="0" y="16309"/>
            <a:ext cx="9144000" cy="6980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49489300"/>
      </p:ext>
    </p:extLst>
  </p:cSld>
  <p:clrMapOvr>
    <a:masterClrMapping/>
  </p:clrMapOvr>
  <p:transition>
    <p:wip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40674" name="Group 2"/>
          <p:cNvGrpSpPr>
            <a:grpSpLocks/>
          </p:cNvGrpSpPr>
          <p:nvPr/>
        </p:nvGrpSpPr>
        <p:grpSpPr bwMode="auto">
          <a:xfrm>
            <a:off x="1893888" y="0"/>
            <a:ext cx="7115175" cy="6858000"/>
            <a:chOff x="1193" y="0"/>
            <a:chExt cx="4482" cy="4320"/>
          </a:xfrm>
        </p:grpSpPr>
        <p:pic>
          <p:nvPicPr>
            <p:cNvPr id="540675" name="Picture 3" descr="storyboard-cha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93" y="0"/>
              <a:ext cx="3358" cy="4320"/>
            </a:xfrm>
            <a:prstGeom prst="rect">
              <a:avLst/>
            </a:prstGeom>
            <a:noFill/>
            <a:extLst>
              <a:ext uri="{909E8E84-426E-40DD-AFC4-6F175D3DCCD1}">
                <a14:hiddenFill xmlns:a14="http://schemas.microsoft.com/office/drawing/2010/main">
                  <a:solidFill>
                    <a:srgbClr val="FFFFFF"/>
                  </a:solidFill>
                </a14:hiddenFill>
              </a:ext>
            </a:extLst>
          </p:spPr>
        </p:pic>
        <p:sp>
          <p:nvSpPr>
            <p:cNvPr id="540676" name="Text Box 4"/>
            <p:cNvSpPr txBox="1">
              <a:spLocks noChangeArrowheads="1"/>
            </p:cNvSpPr>
            <p:nvPr/>
          </p:nvSpPr>
          <p:spPr bwMode="auto">
            <a:xfrm>
              <a:off x="4656" y="1104"/>
              <a:ext cx="1019" cy="3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spcBef>
                  <a:spcPct val="20000"/>
                </a:spcBef>
              </a:pPr>
              <a:r>
                <a:rPr kumimoji="1" lang="en-US" sz="3000">
                  <a:latin typeface="Tahoma" charset="0"/>
                </a:rPr>
                <a:t>Ink Chat</a:t>
              </a:r>
            </a:p>
          </p:txBody>
        </p:sp>
      </p:grpSp>
      <p:pic>
        <p:nvPicPr>
          <p:cNvPr id="540678" name="Picture 6" descr="storyboard-chat"/>
          <p:cNvPicPr>
            <a:picLocks noChangeAspect="1" noChangeArrowheads="1"/>
          </p:cNvPicPr>
          <p:nvPr/>
        </p:nvPicPr>
        <p:blipFill rotWithShape="1">
          <a:blip r:embed="rId3">
            <a:extLst>
              <a:ext uri="{28A0092B-C50C-407E-A947-70E740481C1C}">
                <a14:useLocalDpi xmlns:a14="http://schemas.microsoft.com/office/drawing/2010/main" val="0"/>
              </a:ext>
            </a:extLst>
          </a:blip>
          <a:srcRect b="41722"/>
          <a:stretch/>
        </p:blipFill>
        <p:spPr bwMode="auto">
          <a:xfrm>
            <a:off x="0" y="0"/>
            <a:ext cx="914400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96787081"/>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40678"/>
                                        </p:tgtEl>
                                        <p:attrNameLst>
                                          <p:attrName>style.visibility</p:attrName>
                                        </p:attrNameLst>
                                      </p:cBhvr>
                                      <p:to>
                                        <p:strVal val="visible"/>
                                      </p:to>
                                    </p:set>
                                    <p:animEffect transition="in" filter="dissolve">
                                      <p:cBhvr>
                                        <p:cTn id="7" dur="500"/>
                                        <p:tgtEl>
                                          <p:spTgt spid="540678"/>
                                        </p:tgtEl>
                                      </p:cBhvr>
                                    </p:animEffect>
                                  </p:childTnLst>
                                </p:cTn>
                              </p:par>
                              <p:par>
                                <p:cTn id="8" presetID="1" presetClass="exit" presetSubtype="0" fill="hold" nodeType="withEffect">
                                  <p:stCondLst>
                                    <p:cond delay="0"/>
                                  </p:stCondLst>
                                  <p:childTnLst>
                                    <p:set>
                                      <p:cBhvr>
                                        <p:cTn id="9" dur="1" fill="hold">
                                          <p:stCondLst>
                                            <p:cond delay="0"/>
                                          </p:stCondLst>
                                        </p:cTn>
                                        <p:tgtEl>
                                          <p:spTgt spid="54067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4295775"/>
            <a:ext cx="4572000" cy="2562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572000" y="4286250"/>
            <a:ext cx="45720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981200"/>
            <a:ext cx="4572000" cy="25717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7" name="Picture 2"/>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572000" y="1981200"/>
            <a:ext cx="4572000" cy="256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0" y="-152400"/>
            <a:ext cx="4572000" cy="2438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5" name="Picture 2"/>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4572000" y="-304800"/>
            <a:ext cx="4572000" cy="25669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267798160"/>
      </p:ext>
    </p:extLst>
  </p:cSld>
  <p:clrMapOvr>
    <a:masterClrMapping/>
  </p:clrMapOvr>
  <p:transition>
    <p:wip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12994" name="Rectangle 2"/>
          <p:cNvSpPr>
            <a:spLocks noGrp="1"/>
          </p:cNvSpPr>
          <p:nvPr>
            <p:ph type="title"/>
          </p:nvPr>
        </p:nvSpPr>
        <p:spPr/>
        <p:txBody>
          <a:bodyPr/>
          <a:lstStyle/>
          <a:p>
            <a:r>
              <a:rPr lang="en-US" dirty="0" smtClean="0">
                <a:latin typeface="+mj-lt"/>
              </a:rPr>
              <a:t>Storyboarding in Other Media</a:t>
            </a:r>
          </a:p>
        </p:txBody>
      </p:sp>
      <p:pic>
        <p:nvPicPr>
          <p:cNvPr id="163842" name="Picture 2" descr="C:\Users\jasonh\Documents\Research\research - Media lib\hci\prototype\prototype-wired3.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04800" y="965200"/>
            <a:ext cx="8382000" cy="589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01052841"/>
      </p:ext>
    </p:extLst>
  </p:cSld>
  <p:clrMapOvr>
    <a:masterClrMapping/>
  </p:clrMapOvr>
  <p:transition>
    <p:wip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098" name="Picture 2" descr="bart1">
            <a:hlinkClick r:id="" action="ppaction://hlinkshowjump?jump=previousslide"/>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3400" y="-304800"/>
            <a:ext cx="8001000" cy="873038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389445648"/>
      </p:ext>
    </p:extLst>
  </p:cSld>
  <p:clrMapOvr>
    <a:masterClrMapping/>
  </p:clrMapOvr>
  <p:transition>
    <p:wipe/>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2722" name="Rectangle 2"/>
          <p:cNvSpPr>
            <a:spLocks noGrp="1"/>
          </p:cNvSpPr>
          <p:nvPr>
            <p:ph type="title" idx="4294967295"/>
          </p:nvPr>
        </p:nvSpPr>
        <p:spPr>
          <a:xfrm>
            <a:off x="609600" y="271463"/>
            <a:ext cx="7786688" cy="1143000"/>
          </a:xfrm>
        </p:spPr>
        <p:txBody>
          <a:bodyPr/>
          <a:lstStyle/>
          <a:p>
            <a:r>
              <a:rPr lang="en-US" dirty="0" smtClean="0"/>
              <a:t>Why Use Low-Fi Prototypes?</a:t>
            </a:r>
          </a:p>
        </p:txBody>
      </p:sp>
      <p:pic>
        <p:nvPicPr>
          <p:cNvPr id="542723" name="Picture 3" descr="MPj03961280000[1]"/>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7589838" y="4516438"/>
            <a:ext cx="1554162" cy="2341562"/>
          </a:xfrm>
          <a:prstGeom prst="rect">
            <a:avLst/>
          </a:prstGeom>
          <a:noFill/>
          <a:extLst>
            <a:ext uri="{909E8E84-426E-40DD-AFC4-6F175D3DCCD1}">
              <a14:hiddenFill xmlns:a14="http://schemas.microsoft.com/office/drawing/2010/main">
                <a:solidFill>
                  <a:srgbClr val="FFFFFF"/>
                </a:solidFill>
              </a14:hiddenFill>
            </a:ext>
          </a:extLst>
        </p:spPr>
      </p:pic>
      <p:sp>
        <p:nvSpPr>
          <p:cNvPr id="542724" name="Rectangle 4"/>
          <p:cNvSpPr>
            <a:spLocks noGrp="1"/>
          </p:cNvSpPr>
          <p:nvPr>
            <p:ph type="body" idx="4294967295"/>
          </p:nvPr>
        </p:nvSpPr>
        <p:spPr>
          <a:xfrm>
            <a:off x="457200" y="1557338"/>
            <a:ext cx="8458200" cy="4995862"/>
          </a:xfrm>
        </p:spPr>
        <p:txBody>
          <a:bodyPr/>
          <a:lstStyle/>
          <a:p>
            <a:r>
              <a:rPr lang="en-US" sz="3000" dirty="0" smtClean="0">
                <a:solidFill>
                  <a:schemeClr val="tx1"/>
                </a:solidFill>
              </a:rPr>
              <a:t>Building high-fi prototypes takes a lot of time</a:t>
            </a:r>
          </a:p>
          <a:p>
            <a:pPr lvl="1"/>
            <a:r>
              <a:rPr lang="en-US" sz="2600" dirty="0" smtClean="0">
                <a:solidFill>
                  <a:schemeClr val="tx1"/>
                </a:solidFill>
              </a:rPr>
              <a:t>Build prototype </a:t>
            </a:r>
            <a:r>
              <a:rPr lang="en-US" sz="2600" dirty="0" smtClean="0">
                <a:solidFill>
                  <a:schemeClr val="tx1"/>
                </a:solidFill>
                <a:sym typeface="Symbol" pitchFamily="18" charset="2"/>
              </a:rPr>
              <a:t></a:t>
            </a:r>
            <a:r>
              <a:rPr lang="en-US" sz="2600" dirty="0" smtClean="0">
                <a:solidFill>
                  <a:schemeClr val="tx1"/>
                </a:solidFill>
              </a:rPr>
              <a:t> evaluate </a:t>
            </a:r>
            <a:r>
              <a:rPr lang="en-US" sz="2600" dirty="0" smtClean="0">
                <a:solidFill>
                  <a:schemeClr val="tx1"/>
                </a:solidFill>
                <a:sym typeface="Symbol" pitchFamily="18" charset="2"/>
              </a:rPr>
              <a:t></a:t>
            </a:r>
            <a:r>
              <a:rPr lang="en-US" sz="2600" dirty="0" smtClean="0">
                <a:solidFill>
                  <a:schemeClr val="tx1"/>
                </a:solidFill>
              </a:rPr>
              <a:t> iterate</a:t>
            </a:r>
          </a:p>
          <a:p>
            <a:r>
              <a:rPr lang="en-US" sz="3000" dirty="0" smtClean="0">
                <a:solidFill>
                  <a:schemeClr val="tx1"/>
                </a:solidFill>
              </a:rPr>
              <a:t>However, don’t want to spend weeks or months doing programming or design before feedback</a:t>
            </a:r>
          </a:p>
          <a:p>
            <a:pPr lvl="1"/>
            <a:r>
              <a:rPr lang="en-US" sz="2600" dirty="0" smtClean="0">
                <a:solidFill>
                  <a:schemeClr val="tx1"/>
                </a:solidFill>
              </a:rPr>
              <a:t>Remember design philosophy: fail fast</a:t>
            </a:r>
          </a:p>
          <a:p>
            <a:r>
              <a:rPr lang="en-US" sz="3000" dirty="0">
                <a:solidFill>
                  <a:schemeClr val="tx1"/>
                </a:solidFill>
              </a:rPr>
              <a:t>Alternative: </a:t>
            </a:r>
            <a:r>
              <a:rPr lang="en-US" sz="3000" i="1" dirty="0">
                <a:solidFill>
                  <a:schemeClr val="tx1"/>
                </a:solidFill>
              </a:rPr>
              <a:t>Simulate</a:t>
            </a:r>
            <a:r>
              <a:rPr lang="en-US" sz="3000" dirty="0">
                <a:solidFill>
                  <a:schemeClr val="tx1"/>
                </a:solidFill>
              </a:rPr>
              <a:t> </a:t>
            </a:r>
            <a:r>
              <a:rPr lang="en-US" sz="3000" dirty="0" smtClean="0">
                <a:solidFill>
                  <a:schemeClr val="tx1"/>
                </a:solidFill>
              </a:rPr>
              <a:t>prototype in early stages</a:t>
            </a:r>
            <a:endParaRPr lang="en-US" sz="3000" dirty="0">
              <a:solidFill>
                <a:schemeClr val="tx1"/>
              </a:solidFill>
            </a:endParaRPr>
          </a:p>
          <a:p>
            <a:pPr lvl="1"/>
            <a:r>
              <a:rPr lang="en-US" sz="2600" i="1" dirty="0">
                <a:solidFill>
                  <a:schemeClr val="tx1"/>
                </a:solidFill>
              </a:rPr>
              <a:t>Sketches</a:t>
            </a:r>
            <a:r>
              <a:rPr lang="en-US" sz="2600" dirty="0">
                <a:solidFill>
                  <a:schemeClr val="tx1"/>
                </a:solidFill>
              </a:rPr>
              <a:t> </a:t>
            </a:r>
            <a:r>
              <a:rPr lang="en-US" sz="2600" dirty="0">
                <a:solidFill>
                  <a:schemeClr val="tx1"/>
                </a:solidFill>
                <a:sym typeface="Symbol" pitchFamily="18" charset="2"/>
              </a:rPr>
              <a:t></a:t>
            </a:r>
            <a:r>
              <a:rPr lang="en-US" sz="2600" dirty="0">
                <a:solidFill>
                  <a:schemeClr val="tx1"/>
                </a:solidFill>
              </a:rPr>
              <a:t> evaluate </a:t>
            </a:r>
            <a:r>
              <a:rPr lang="en-US" sz="2600" dirty="0">
                <a:solidFill>
                  <a:schemeClr val="tx1"/>
                </a:solidFill>
                <a:sym typeface="Symbol" pitchFamily="18" charset="2"/>
              </a:rPr>
              <a:t></a:t>
            </a:r>
            <a:r>
              <a:rPr lang="en-US" sz="2600" dirty="0">
                <a:solidFill>
                  <a:schemeClr val="tx1"/>
                </a:solidFill>
              </a:rPr>
              <a:t> iterate</a:t>
            </a:r>
          </a:p>
          <a:p>
            <a:pPr lvl="1"/>
            <a:r>
              <a:rPr lang="en-US" sz="2600" dirty="0">
                <a:solidFill>
                  <a:schemeClr val="tx1"/>
                </a:solidFill>
              </a:rPr>
              <a:t>Sketches act as </a:t>
            </a:r>
            <a:r>
              <a:rPr lang="en-US" sz="2600" dirty="0" smtClean="0">
                <a:solidFill>
                  <a:schemeClr val="tx1"/>
                </a:solidFill>
              </a:rPr>
              <a:t>prototypes</a:t>
            </a:r>
            <a:endParaRPr lang="en-US" sz="2600" dirty="0">
              <a:solidFill>
                <a:schemeClr val="tx1"/>
              </a:solidFill>
            </a:endParaRPr>
          </a:p>
        </p:txBody>
      </p:sp>
    </p:spTree>
    <p:extLst>
      <p:ext uri="{BB962C8B-B14F-4D97-AF65-F5344CB8AC3E}">
        <p14:creationId xmlns:p14="http://schemas.microsoft.com/office/powerpoint/2010/main" val="3626253686"/>
      </p:ext>
    </p:extLst>
  </p:cSld>
  <p:clrMapOvr>
    <a:masterClrMapping/>
  </p:clrMapOvr>
  <p:transition>
    <p:wipe/>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0546" name="Rectangle 2"/>
          <p:cNvSpPr>
            <a:spLocks noGrp="1"/>
          </p:cNvSpPr>
          <p:nvPr>
            <p:ph type="title" idx="4294967295"/>
          </p:nvPr>
        </p:nvSpPr>
        <p:spPr>
          <a:xfrm>
            <a:off x="609600" y="271463"/>
            <a:ext cx="7786688" cy="1143000"/>
          </a:xfrm>
        </p:spPr>
        <p:txBody>
          <a:bodyPr/>
          <a:lstStyle/>
          <a:p>
            <a:r>
              <a:rPr lang="en-US" dirty="0" smtClean="0"/>
              <a:t>Why Use Low-Fi Prototypes?</a:t>
            </a:r>
          </a:p>
        </p:txBody>
      </p:sp>
      <p:pic>
        <p:nvPicPr>
          <p:cNvPr id="620547" name="Picture 3" descr="MPj03961280000[1]"/>
          <p:cNvPicPr>
            <a:picLocks noChangeAspect="1" noChangeArrowheads="1"/>
          </p:cNvPicPr>
          <p:nvPr/>
        </p:nvPicPr>
        <p:blipFill>
          <a:blip r:embed="rId3">
            <a:clrChange>
              <a:clrFrom>
                <a:srgbClr val="FCF5FD"/>
              </a:clrFrom>
              <a:clrTo>
                <a:srgbClr val="FCF5FD">
                  <a:alpha val="0"/>
                </a:srgbClr>
              </a:clrTo>
            </a:clrChange>
            <a:extLst>
              <a:ext uri="{28A0092B-C50C-407E-A947-70E740481C1C}">
                <a14:useLocalDpi xmlns:a14="http://schemas.microsoft.com/office/drawing/2010/main" val="0"/>
              </a:ext>
            </a:extLst>
          </a:blip>
          <a:srcRect/>
          <a:stretch>
            <a:fillRect/>
          </a:stretch>
        </p:blipFill>
        <p:spPr bwMode="auto">
          <a:xfrm>
            <a:off x="7589838" y="4516438"/>
            <a:ext cx="1554162" cy="2341562"/>
          </a:xfrm>
          <a:prstGeom prst="rect">
            <a:avLst/>
          </a:prstGeom>
          <a:noFill/>
          <a:extLst>
            <a:ext uri="{909E8E84-426E-40DD-AFC4-6F175D3DCCD1}">
              <a14:hiddenFill xmlns:a14="http://schemas.microsoft.com/office/drawing/2010/main">
                <a:solidFill>
                  <a:srgbClr val="FFFFFF"/>
                </a:solidFill>
              </a14:hiddenFill>
            </a:ext>
          </a:extLst>
        </p:spPr>
      </p:pic>
      <p:sp>
        <p:nvSpPr>
          <p:cNvPr id="620548" name="Rectangle 4"/>
          <p:cNvSpPr>
            <a:spLocks noGrp="1"/>
          </p:cNvSpPr>
          <p:nvPr>
            <p:ph type="body" idx="4294967295"/>
          </p:nvPr>
        </p:nvSpPr>
        <p:spPr>
          <a:xfrm>
            <a:off x="457200" y="1557338"/>
            <a:ext cx="8458200" cy="4995862"/>
          </a:xfrm>
        </p:spPr>
        <p:txBody>
          <a:bodyPr/>
          <a:lstStyle/>
          <a:p>
            <a:r>
              <a:rPr lang="en-US" sz="3000" dirty="0" smtClean="0"/>
              <a:t>Kindergarten implementation skills</a:t>
            </a:r>
          </a:p>
          <a:p>
            <a:pPr lvl="1"/>
            <a:r>
              <a:rPr lang="en-US" sz="2600" dirty="0" smtClean="0"/>
              <a:t>Lets non-programmers participate</a:t>
            </a:r>
          </a:p>
          <a:p>
            <a:pPr lvl="1"/>
            <a:r>
              <a:rPr lang="en-US" sz="2600" dirty="0" smtClean="0"/>
              <a:t>Helps make sure everyone on team is on same page</a:t>
            </a:r>
          </a:p>
          <a:p>
            <a:pPr lvl="1"/>
            <a:r>
              <a:rPr lang="en-US" sz="2600" dirty="0" smtClean="0"/>
              <a:t>Good team-building exercise too</a:t>
            </a:r>
          </a:p>
          <a:p>
            <a:r>
              <a:rPr lang="en-US" sz="3000" dirty="0"/>
              <a:t>Takes only a few hours</a:t>
            </a:r>
          </a:p>
          <a:p>
            <a:pPr lvl="1"/>
            <a:r>
              <a:rPr lang="en-US" sz="2600" dirty="0"/>
              <a:t>No expensive equipment </a:t>
            </a:r>
            <a:r>
              <a:rPr lang="en-US" sz="2600" dirty="0" smtClean="0"/>
              <a:t>needed</a:t>
            </a:r>
          </a:p>
          <a:p>
            <a:r>
              <a:rPr lang="en-US" sz="3000" dirty="0"/>
              <a:t>Can test multiple alternatives </a:t>
            </a:r>
          </a:p>
          <a:p>
            <a:pPr lvl="1"/>
            <a:r>
              <a:rPr lang="en-US" sz="2600" dirty="0"/>
              <a:t>Fast iterations</a:t>
            </a:r>
          </a:p>
          <a:p>
            <a:r>
              <a:rPr lang="en-US" sz="3000" dirty="0"/>
              <a:t>Almost all interaction can be faked</a:t>
            </a:r>
          </a:p>
          <a:p>
            <a:pPr lvl="1"/>
            <a:endParaRPr lang="en-US" sz="2600" dirty="0"/>
          </a:p>
          <a:p>
            <a:pPr lvl="1"/>
            <a:endParaRPr lang="en-US" sz="3000" dirty="0" smtClean="0"/>
          </a:p>
          <a:p>
            <a:pPr lvl="1">
              <a:buFont typeface="Arial" charset="0"/>
              <a:buNone/>
            </a:pPr>
            <a:endParaRPr lang="en-US" sz="3000" dirty="0" smtClean="0"/>
          </a:p>
        </p:txBody>
      </p:sp>
    </p:spTree>
    <p:extLst>
      <p:ext uri="{BB962C8B-B14F-4D97-AF65-F5344CB8AC3E}">
        <p14:creationId xmlns:p14="http://schemas.microsoft.com/office/powerpoint/2010/main" val="1310901914"/>
      </p:ext>
    </p:extLst>
  </p:cSld>
  <p:clrMapOvr>
    <a:masterClrMapping/>
  </p:clrMapOvr>
  <p:transition>
    <p:wipe/>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44770" name="Rectangle 2"/>
          <p:cNvSpPr>
            <a:spLocks noGrp="1"/>
          </p:cNvSpPr>
          <p:nvPr>
            <p:ph type="title" idx="4294967295"/>
          </p:nvPr>
        </p:nvSpPr>
        <p:spPr>
          <a:xfrm>
            <a:off x="609600" y="271463"/>
            <a:ext cx="7786688" cy="1143000"/>
          </a:xfrm>
        </p:spPr>
        <p:txBody>
          <a:bodyPr/>
          <a:lstStyle/>
          <a:p>
            <a:r>
              <a:rPr lang="en-US" dirty="0" smtClean="0"/>
              <a:t>Avoid High-Fidelity Prototypes in Early Stages of Design </a:t>
            </a:r>
            <a:r>
              <a:rPr lang="en-US" sz="3200" dirty="0" smtClean="0"/>
              <a:t>(1/3)</a:t>
            </a:r>
            <a:endParaRPr lang="en-US" dirty="0" smtClean="0"/>
          </a:p>
        </p:txBody>
      </p:sp>
      <p:sp>
        <p:nvSpPr>
          <p:cNvPr id="544771" name="Rectangle 3"/>
          <p:cNvSpPr>
            <a:spLocks noGrp="1"/>
          </p:cNvSpPr>
          <p:nvPr>
            <p:ph type="body" idx="4294967295"/>
          </p:nvPr>
        </p:nvSpPr>
        <p:spPr/>
        <p:txBody>
          <a:bodyPr/>
          <a:lstStyle/>
          <a:p>
            <a:r>
              <a:rPr lang="en-US" dirty="0" smtClean="0"/>
              <a:t>High-fi leads to wrong kind of feedback</a:t>
            </a:r>
          </a:p>
          <a:p>
            <a:pPr lvl="1"/>
            <a:r>
              <a:rPr lang="en-US" dirty="0" smtClean="0"/>
              <a:t>Representation communicates “finished”</a:t>
            </a:r>
          </a:p>
          <a:p>
            <a:pPr lvl="2"/>
            <a:r>
              <a:rPr lang="en-US" dirty="0" smtClean="0"/>
              <a:t>Comments focus on details like color, fonts, alignment versus interaction flow, missing information, </a:t>
            </a:r>
            <a:r>
              <a:rPr lang="en-US" dirty="0" err="1" smtClean="0"/>
              <a:t>etc</a:t>
            </a:r>
            <a:endParaRPr lang="en-US" dirty="0" smtClean="0"/>
          </a:p>
          <a:p>
            <a:pPr lvl="1"/>
            <a:r>
              <a:rPr lang="en-US" dirty="0" smtClean="0"/>
              <a:t>“When can we have it?”</a:t>
            </a:r>
          </a:p>
        </p:txBody>
      </p:sp>
      <p:pic>
        <p:nvPicPr>
          <p:cNvPr id="544772" name="Picture 4" descr="cvu-mock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280535" y="4194175"/>
            <a:ext cx="4086225" cy="2511425"/>
          </a:xfrm>
          <a:prstGeom prst="rect">
            <a:avLst/>
          </a:prstGeom>
          <a:noFill/>
          <a:extLst>
            <a:ext uri="{909E8E84-426E-40DD-AFC4-6F175D3DCCD1}">
              <a14:hiddenFill xmlns:a14="http://schemas.microsoft.com/office/drawing/2010/main">
                <a:solidFill>
                  <a:srgbClr val="FFFFFF"/>
                </a:solidFill>
              </a14:hiddenFill>
            </a:ext>
          </a:extLst>
        </p:spPr>
      </p:pic>
      <p:pic>
        <p:nvPicPr>
          <p:cNvPr id="544773" name="Picture 5" descr="low-fi-music-on-demand"/>
          <p:cNvPicPr>
            <a:picLocks noChangeAspect="1" noChangeArrowheads="1"/>
          </p:cNvPicPr>
          <p:nvPr/>
        </p:nvPicPr>
        <p:blipFill>
          <a:blip r:embed="rId4">
            <a:extLst>
              <a:ext uri="{28A0092B-C50C-407E-A947-70E740481C1C}">
                <a14:useLocalDpi xmlns:a14="http://schemas.microsoft.com/office/drawing/2010/main" val="0"/>
              </a:ext>
            </a:extLst>
          </a:blip>
          <a:srcRect l="44797" t="14174" r="19005" b="47244"/>
          <a:stretch>
            <a:fillRect/>
          </a:stretch>
        </p:blipFill>
        <p:spPr bwMode="auto">
          <a:xfrm>
            <a:off x="775335" y="4194175"/>
            <a:ext cx="3281363" cy="25114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53736015"/>
      </p:ext>
    </p:extLst>
  </p:cSld>
  <p:clrMapOvr>
    <a:masterClrMapping/>
  </p:clrMapOvr>
  <p:transition>
    <p:wipe/>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2594" name="Rectangle 2"/>
          <p:cNvSpPr>
            <a:spLocks noGrp="1"/>
          </p:cNvSpPr>
          <p:nvPr>
            <p:ph type="title" idx="4294967295"/>
          </p:nvPr>
        </p:nvSpPr>
        <p:spPr>
          <a:xfrm>
            <a:off x="609600" y="271463"/>
            <a:ext cx="7786688" cy="1143000"/>
          </a:xfrm>
        </p:spPr>
        <p:txBody>
          <a:bodyPr/>
          <a:lstStyle/>
          <a:p>
            <a:r>
              <a:rPr lang="en-US" dirty="0"/>
              <a:t>Avoid High-Fidelity Prototypes in Early Stages of </a:t>
            </a:r>
            <a:r>
              <a:rPr lang="en-US" dirty="0" smtClean="0"/>
              <a:t>Design </a:t>
            </a:r>
            <a:r>
              <a:rPr lang="en-US" sz="3200" dirty="0" smtClean="0"/>
              <a:t>(2/3)</a:t>
            </a:r>
            <a:endParaRPr lang="en-US" dirty="0" smtClean="0"/>
          </a:p>
        </p:txBody>
      </p:sp>
      <p:sp>
        <p:nvSpPr>
          <p:cNvPr id="622595" name="Rectangle 3"/>
          <p:cNvSpPr>
            <a:spLocks noGrp="1"/>
          </p:cNvSpPr>
          <p:nvPr>
            <p:ph type="body" idx="4294967295"/>
          </p:nvPr>
        </p:nvSpPr>
        <p:spPr/>
        <p:txBody>
          <a:bodyPr/>
          <a:lstStyle/>
          <a:p>
            <a:r>
              <a:rPr lang="en-US" dirty="0" smtClean="0"/>
              <a:t>High-fi prototypes take more time to make</a:t>
            </a:r>
          </a:p>
          <a:p>
            <a:pPr lvl="1"/>
            <a:r>
              <a:rPr lang="en-US" dirty="0" smtClean="0"/>
              <a:t>High-fidelity tools (almost all tools) encourage precision (color, alignment, fonts)</a:t>
            </a:r>
          </a:p>
          <a:p>
            <a:pPr lvl="1"/>
            <a:r>
              <a:rPr lang="en-US" dirty="0" smtClean="0"/>
              <a:t>Tend to waste </a:t>
            </a:r>
            <a:br>
              <a:rPr lang="en-US" dirty="0" smtClean="0"/>
            </a:br>
            <a:r>
              <a:rPr lang="en-US" dirty="0" smtClean="0"/>
              <a:t>time on small </a:t>
            </a:r>
            <a:br>
              <a:rPr lang="en-US" dirty="0" smtClean="0"/>
            </a:br>
            <a:r>
              <a:rPr lang="en-US" dirty="0" smtClean="0"/>
              <a:t>details that </a:t>
            </a:r>
            <a:br>
              <a:rPr lang="en-US" dirty="0" smtClean="0"/>
            </a:br>
            <a:r>
              <a:rPr lang="en-US" dirty="0" smtClean="0"/>
              <a:t>aren’t important </a:t>
            </a:r>
            <a:br>
              <a:rPr lang="en-US" dirty="0" smtClean="0"/>
            </a:br>
            <a:r>
              <a:rPr lang="en-US" dirty="0" smtClean="0"/>
              <a:t>in early stages </a:t>
            </a:r>
            <a:br>
              <a:rPr lang="en-US" dirty="0" smtClean="0"/>
            </a:br>
            <a:r>
              <a:rPr lang="en-US" dirty="0" smtClean="0"/>
              <a:t>of design</a:t>
            </a:r>
          </a:p>
        </p:txBody>
      </p:sp>
      <p:pic>
        <p:nvPicPr>
          <p:cNvPr id="5" name="Picture 7" descr="visual-basic-tutorial-screen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62400" y="3267882"/>
            <a:ext cx="5119687" cy="351074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56502566"/>
      </p:ext>
    </p:extLst>
  </p:cSld>
  <p:clrMapOvr>
    <a:masterClrMapping/>
  </p:clrMapOvr>
  <p:transition>
    <p:wip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627714" name="Rectangle 2"/>
          <p:cNvSpPr>
            <a:spLocks noGrp="1"/>
          </p:cNvSpPr>
          <p:nvPr>
            <p:ph type="title" idx="4294967295"/>
          </p:nvPr>
        </p:nvSpPr>
        <p:spPr>
          <a:xfrm>
            <a:off x="609600" y="271463"/>
            <a:ext cx="7786688" cy="1143000"/>
          </a:xfrm>
        </p:spPr>
        <p:txBody>
          <a:bodyPr/>
          <a:lstStyle/>
          <a:p>
            <a:r>
              <a:rPr lang="en-US" dirty="0"/>
              <a:t>Avoid High-Fidelity Prototypes in Early Stages of </a:t>
            </a:r>
            <a:r>
              <a:rPr lang="en-US" dirty="0" smtClean="0"/>
              <a:t>Design </a:t>
            </a:r>
            <a:r>
              <a:rPr lang="en-US" sz="3200" dirty="0" smtClean="0"/>
              <a:t>(3/3)</a:t>
            </a:r>
            <a:endParaRPr lang="en-US" dirty="0" smtClean="0"/>
          </a:p>
        </p:txBody>
      </p:sp>
      <p:sp>
        <p:nvSpPr>
          <p:cNvPr id="627715" name="Rectangle 3"/>
          <p:cNvSpPr>
            <a:spLocks noGrp="1"/>
          </p:cNvSpPr>
          <p:nvPr>
            <p:ph type="body" idx="4294967295"/>
          </p:nvPr>
        </p:nvSpPr>
        <p:spPr/>
        <p:txBody>
          <a:bodyPr/>
          <a:lstStyle/>
          <a:p>
            <a:r>
              <a:rPr lang="en-US" sz="3000" dirty="0" smtClean="0"/>
              <a:t>Starting with high-fi prototypes can lead </a:t>
            </a:r>
            <a:br>
              <a:rPr lang="en-US" sz="3000" dirty="0" smtClean="0"/>
            </a:br>
            <a:r>
              <a:rPr lang="en-US" sz="3000" dirty="0" smtClean="0"/>
              <a:t>to less creativity</a:t>
            </a:r>
          </a:p>
          <a:p>
            <a:pPr lvl="1"/>
            <a:r>
              <a:rPr lang="en-US" sz="2600" dirty="0" smtClean="0"/>
              <a:t>People tend to focus narrowly on one design with high-fidelity tools</a:t>
            </a:r>
          </a:p>
          <a:p>
            <a:pPr lvl="2"/>
            <a:r>
              <a:rPr lang="en-US" sz="2600" dirty="0" smtClean="0"/>
              <a:t>Go very deep instead of broad</a:t>
            </a:r>
          </a:p>
          <a:p>
            <a:pPr lvl="1"/>
            <a:r>
              <a:rPr lang="en-US" sz="2600" dirty="0" smtClean="0"/>
              <a:t>Easy to lose track of the big picture</a:t>
            </a:r>
          </a:p>
          <a:p>
            <a:r>
              <a:rPr lang="en-US" sz="3000" dirty="0" smtClean="0"/>
              <a:t>In early stages of design, start broadly</a:t>
            </a:r>
          </a:p>
          <a:p>
            <a:pPr lvl="1"/>
            <a:r>
              <a:rPr lang="en-US" sz="2600" dirty="0" smtClean="0"/>
              <a:t>Explore lots of different ideas first</a:t>
            </a:r>
          </a:p>
          <a:p>
            <a:r>
              <a:rPr lang="en-US" sz="3000" dirty="0" smtClean="0"/>
              <a:t>All this mostly true for prototyping tools too</a:t>
            </a:r>
          </a:p>
        </p:txBody>
      </p:sp>
      <p:pic>
        <p:nvPicPr>
          <p:cNvPr id="627717" name="Picture 5" descr="adobe_photoshop-59748-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906000" y="2438400"/>
            <a:ext cx="3775075" cy="319881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58776756"/>
      </p:ext>
    </p:extLst>
  </p:cSld>
  <p:clrMapOvr>
    <a:masterClrMapping/>
  </p:clrMapOvr>
  <p:transition>
    <p:wip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681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057309" y="4419601"/>
            <a:ext cx="3991441" cy="23622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46819" name="Rectangle 3"/>
          <p:cNvSpPr>
            <a:spLocks noGrp="1"/>
          </p:cNvSpPr>
          <p:nvPr>
            <p:ph type="title" idx="4294967295"/>
          </p:nvPr>
        </p:nvSpPr>
        <p:spPr>
          <a:xfrm>
            <a:off x="609600" y="271463"/>
            <a:ext cx="7786688" cy="1143000"/>
          </a:xfrm>
        </p:spPr>
        <p:txBody>
          <a:bodyPr/>
          <a:lstStyle/>
          <a:p>
            <a:r>
              <a:rPr lang="en-US" dirty="0" smtClean="0"/>
              <a:t>Basic Materials for Low-Fi Paper Prototypes</a:t>
            </a:r>
          </a:p>
        </p:txBody>
      </p:sp>
      <p:sp>
        <p:nvSpPr>
          <p:cNvPr id="546820" name="Rectangle 4"/>
          <p:cNvSpPr>
            <a:spLocks noGrp="1"/>
          </p:cNvSpPr>
          <p:nvPr>
            <p:ph type="body" idx="4294967295"/>
          </p:nvPr>
        </p:nvSpPr>
        <p:spPr>
          <a:xfrm>
            <a:off x="685800" y="1544638"/>
            <a:ext cx="8077200" cy="4398962"/>
          </a:xfrm>
        </p:spPr>
        <p:txBody>
          <a:bodyPr/>
          <a:lstStyle/>
          <a:p>
            <a:r>
              <a:rPr lang="en-US" sz="3000" dirty="0" smtClean="0"/>
              <a:t>Large, heavy, white paper (11 x 17)</a:t>
            </a:r>
          </a:p>
          <a:p>
            <a:r>
              <a:rPr lang="en-US" sz="3000" dirty="0" smtClean="0"/>
              <a:t>5x8 in. index cards</a:t>
            </a:r>
          </a:p>
          <a:p>
            <a:r>
              <a:rPr lang="en-US" sz="3000" dirty="0" smtClean="0"/>
              <a:t>Post-its</a:t>
            </a:r>
          </a:p>
          <a:p>
            <a:r>
              <a:rPr lang="en-US" sz="3000" dirty="0" smtClean="0"/>
              <a:t>Tape, stick glue, correction tape</a:t>
            </a:r>
          </a:p>
          <a:p>
            <a:r>
              <a:rPr lang="en-US" sz="3000" dirty="0" smtClean="0"/>
              <a:t>Pens and markers (many colors &amp; sizes)</a:t>
            </a:r>
          </a:p>
          <a:p>
            <a:r>
              <a:rPr lang="en-US" sz="3000" dirty="0" smtClean="0"/>
              <a:t>Overhead transparencies</a:t>
            </a:r>
          </a:p>
          <a:p>
            <a:r>
              <a:rPr lang="en-US" sz="3000" dirty="0" smtClean="0"/>
              <a:t>Scissors, X-</a:t>
            </a:r>
            <a:r>
              <a:rPr lang="en-US" sz="3000" dirty="0" err="1" smtClean="0"/>
              <a:t>acto</a:t>
            </a:r>
            <a:r>
              <a:rPr lang="en-US" sz="3000" dirty="0" smtClean="0"/>
              <a:t> knives</a:t>
            </a:r>
          </a:p>
        </p:txBody>
      </p:sp>
    </p:spTree>
    <p:extLst>
      <p:ext uri="{BB962C8B-B14F-4D97-AF65-F5344CB8AC3E}">
        <p14:creationId xmlns:p14="http://schemas.microsoft.com/office/powerpoint/2010/main" val="3121987218"/>
      </p:ext>
    </p:extLst>
  </p:cSld>
  <p:clrMapOvr>
    <a:masterClrMapping/>
  </p:clrMapOvr>
  <p:transition>
    <p:wipe/>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48866" name="Picture 2" descr="low-fi"/>
          <p:cNvPicPr>
            <a:picLocks noChangeAspect="1" noChangeArrowheads="1"/>
          </p:cNvPicPr>
          <p:nvPr/>
        </p:nvPicPr>
        <p:blipFill>
          <a:blip r:embed="rId3">
            <a:extLst>
              <a:ext uri="{28A0092B-C50C-407E-A947-70E740481C1C}">
                <a14:useLocalDpi xmlns:a14="http://schemas.microsoft.com/office/drawing/2010/main" val="0"/>
              </a:ext>
            </a:extLst>
          </a:blip>
          <a:srcRect t="1901" b="1141"/>
          <a:stretch>
            <a:fillRect/>
          </a:stretch>
        </p:blipFill>
        <p:spPr bwMode="auto">
          <a:xfrm>
            <a:off x="0" y="0"/>
            <a:ext cx="9144000" cy="6938720"/>
          </a:xfrm>
          <a:prstGeom prst="rect">
            <a:avLst/>
          </a:prstGeom>
          <a:noFill/>
          <a:extLst>
            <a:ext uri="{909E8E84-426E-40DD-AFC4-6F175D3DCCD1}">
              <a14:hiddenFill xmlns:a14="http://schemas.microsoft.com/office/drawing/2010/main">
                <a:solidFill>
                  <a:srgbClr val="FFFFFF"/>
                </a:solidFill>
              </a14:hiddenFill>
            </a:ext>
          </a:extLst>
        </p:spPr>
      </p:pic>
      <p:sp>
        <p:nvSpPr>
          <p:cNvPr id="548867" name="Text Box 3"/>
          <p:cNvSpPr txBox="1">
            <a:spLocks noChangeArrowheads="1"/>
          </p:cNvSpPr>
          <p:nvPr/>
        </p:nvSpPr>
        <p:spPr bwMode="auto">
          <a:xfrm>
            <a:off x="71438" y="6477000"/>
            <a:ext cx="3423245" cy="307777"/>
          </a:xfrm>
          <a:prstGeom prst="rect">
            <a:avLst/>
          </a:prstGeom>
          <a:solidFill>
            <a:srgbClr val="FFFF99"/>
          </a:solidFill>
          <a:ln w="12700">
            <a:solidFill>
              <a:srgbClr val="C0C0C0"/>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r>
              <a:rPr lang="en-US" sz="1400" dirty="0">
                <a:solidFill>
                  <a:srgbClr val="000000"/>
                </a:solidFill>
                <a:latin typeface="Calibri" panose="020F0502020204030204" pitchFamily="34" charset="0"/>
              </a:rPr>
              <a:t>from “Prototyping for Tiny Fingers” by </a:t>
            </a:r>
            <a:r>
              <a:rPr lang="en-US" sz="1400" dirty="0" err="1">
                <a:solidFill>
                  <a:srgbClr val="000000"/>
                </a:solidFill>
                <a:latin typeface="Calibri" panose="020F0502020204030204" pitchFamily="34" charset="0"/>
              </a:rPr>
              <a:t>Rettig</a:t>
            </a:r>
            <a:endParaRPr lang="en-US" sz="1400" dirty="0">
              <a:solidFill>
                <a:srgbClr val="000000"/>
              </a:solidFill>
              <a:latin typeface="Calibri" panose="020F0502020204030204" pitchFamily="34" charset="0"/>
            </a:endParaRPr>
          </a:p>
        </p:txBody>
      </p:sp>
    </p:spTree>
    <p:extLst>
      <p:ext uri="{BB962C8B-B14F-4D97-AF65-F5344CB8AC3E}">
        <p14:creationId xmlns:p14="http://schemas.microsoft.com/office/powerpoint/2010/main" val="2202603746"/>
      </p:ext>
    </p:extLst>
  </p:cSld>
  <p:clrMapOvr>
    <a:masterClrMapping/>
  </p:clrMapOvr>
  <p:transition>
    <p:wip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50914" name="Picture 2" descr="rentalitity-low-fi"/>
          <p:cNvPicPr>
            <a:picLocks noChangeAspect="1" noChangeArrowheads="1"/>
          </p:cNvPicPr>
          <p:nvPr/>
        </p:nvPicPr>
        <p:blipFill>
          <a:blip r:embed="rId3">
            <a:extLst>
              <a:ext uri="{28A0092B-C50C-407E-A947-70E740481C1C}">
                <a14:useLocalDpi xmlns:a14="http://schemas.microsoft.com/office/drawing/2010/main" val="0"/>
              </a:ext>
            </a:extLst>
          </a:blip>
          <a:srcRect l="2068" t="2113" r="7169" b="2022"/>
          <a:stretch>
            <a:fillRect/>
          </a:stretch>
        </p:blipFill>
        <p:spPr bwMode="auto">
          <a:xfrm>
            <a:off x="339725" y="69850"/>
            <a:ext cx="8502650" cy="67357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48748016"/>
      </p:ext>
    </p:extLst>
  </p:cSld>
  <p:clrMapOvr>
    <a:masterClrMapping/>
  </p:clrMapOvr>
  <p:transition>
    <p:wip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552962" name="Group 2"/>
          <p:cNvGrpSpPr>
            <a:grpSpLocks/>
          </p:cNvGrpSpPr>
          <p:nvPr/>
        </p:nvGrpSpPr>
        <p:grpSpPr bwMode="auto">
          <a:xfrm>
            <a:off x="339725" y="187325"/>
            <a:ext cx="8477250" cy="6670675"/>
            <a:chOff x="544" y="1086"/>
            <a:chExt cx="4733" cy="3224"/>
          </a:xfrm>
        </p:grpSpPr>
        <p:pic>
          <p:nvPicPr>
            <p:cNvPr id="552963" name="Picture 3" descr="lf1"/>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4" y="1086"/>
              <a:ext cx="4733" cy="2942"/>
            </a:xfrm>
            <a:prstGeom prst="rect">
              <a:avLst/>
            </a:prstGeom>
            <a:noFill/>
            <a:extLst>
              <a:ext uri="{909E8E84-426E-40DD-AFC4-6F175D3DCCD1}">
                <a14:hiddenFill xmlns:a14="http://schemas.microsoft.com/office/drawing/2010/main">
                  <a:solidFill>
                    <a:srgbClr val="FFFFFF"/>
                  </a:solidFill>
                </a14:hiddenFill>
              </a:ext>
            </a:extLst>
          </p:spPr>
        </p:pic>
        <p:sp>
          <p:nvSpPr>
            <p:cNvPr id="552964" name="Text Box 4"/>
            <p:cNvSpPr txBox="1">
              <a:spLocks noChangeArrowheads="1"/>
            </p:cNvSpPr>
            <p:nvPr/>
          </p:nvSpPr>
          <p:spPr bwMode="auto">
            <a:xfrm>
              <a:off x="2699" y="4133"/>
              <a:ext cx="322" cy="17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eaLnBrk="0" hangingPunct="0"/>
              <a:r>
                <a:rPr lang="en-US">
                  <a:latin typeface="Times New Roman" pitchFamily="18" charset="0"/>
                </a:rPr>
                <a:t>ESP</a:t>
              </a:r>
            </a:p>
          </p:txBody>
        </p:sp>
      </p:grpSp>
      <p:pic>
        <p:nvPicPr>
          <p:cNvPr id="552965" name="Picture 5" descr="lf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525" y="165100"/>
            <a:ext cx="9158288" cy="6121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4124646779"/>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nodeType="clickEffect">
                                  <p:stCondLst>
                                    <p:cond delay="0"/>
                                  </p:stCondLst>
                                  <p:childTnLst>
                                    <p:set>
                                      <p:cBhvr>
                                        <p:cTn id="6" dur="1" fill="hold">
                                          <p:stCondLst>
                                            <p:cond delay="0"/>
                                          </p:stCondLst>
                                        </p:cTn>
                                        <p:tgtEl>
                                          <p:spTgt spid="552965"/>
                                        </p:tgtEl>
                                        <p:attrNameLst>
                                          <p:attrName>style.visibility</p:attrName>
                                        </p:attrNameLst>
                                      </p:cBhvr>
                                      <p:to>
                                        <p:strVal val="visible"/>
                                      </p:to>
                                    </p:set>
                                    <p:animEffect transition="in" filter="dissolve">
                                      <p:cBhvr>
                                        <p:cTn id="7" dur="500"/>
                                        <p:tgtEl>
                                          <p:spTgt spid="55296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Constructing the Paper Prototype</a:t>
            </a:r>
          </a:p>
        </p:txBody>
      </p:sp>
      <p:sp>
        <p:nvSpPr>
          <p:cNvPr id="3" name="Content Placeholder 2"/>
          <p:cNvSpPr>
            <a:spLocks noGrp="1"/>
          </p:cNvSpPr>
          <p:nvPr>
            <p:ph idx="1"/>
          </p:nvPr>
        </p:nvSpPr>
        <p:spPr>
          <a:xfrm>
            <a:off x="609600" y="1143000"/>
            <a:ext cx="8077200" cy="4525963"/>
          </a:xfrm>
        </p:spPr>
        <p:txBody>
          <a:bodyPr/>
          <a:lstStyle/>
          <a:p>
            <a:r>
              <a:rPr lang="en-US" dirty="0">
                <a:solidFill>
                  <a:schemeClr val="tx1"/>
                </a:solidFill>
              </a:rPr>
              <a:t>Set a </a:t>
            </a:r>
            <a:r>
              <a:rPr lang="en-US" dirty="0" smtClean="0">
                <a:solidFill>
                  <a:schemeClr val="tx1"/>
                </a:solidFill>
              </a:rPr>
              <a:t>deadline for yourself or your team</a:t>
            </a:r>
            <a:endParaRPr lang="en-US" dirty="0">
              <a:solidFill>
                <a:schemeClr val="tx1"/>
              </a:solidFill>
            </a:endParaRPr>
          </a:p>
          <a:p>
            <a:pPr lvl="1"/>
            <a:r>
              <a:rPr lang="en-US" dirty="0">
                <a:solidFill>
                  <a:schemeClr val="tx1"/>
                </a:solidFill>
              </a:rPr>
              <a:t>A few hours or a </a:t>
            </a:r>
            <a:r>
              <a:rPr lang="en-US" dirty="0" smtClean="0">
                <a:solidFill>
                  <a:schemeClr val="tx1"/>
                </a:solidFill>
              </a:rPr>
              <a:t>day, don’t </a:t>
            </a:r>
            <a:r>
              <a:rPr lang="en-US" dirty="0">
                <a:solidFill>
                  <a:schemeClr val="tx1"/>
                </a:solidFill>
              </a:rPr>
              <a:t>overthink it - build it</a:t>
            </a:r>
            <a:r>
              <a:rPr lang="en-US" dirty="0" smtClean="0">
                <a:solidFill>
                  <a:schemeClr val="tx1"/>
                </a:solidFill>
              </a:rPr>
              <a:t>!</a:t>
            </a:r>
          </a:p>
          <a:p>
            <a:pPr lvl="1"/>
            <a:r>
              <a:rPr lang="en-US" dirty="0" smtClean="0">
                <a:solidFill>
                  <a:schemeClr val="tx1"/>
                </a:solidFill>
              </a:rPr>
              <a:t>Minimizes analysis paralysis and </a:t>
            </a:r>
            <a:r>
              <a:rPr lang="en-US" dirty="0" smtClean="0">
                <a:solidFill>
                  <a:schemeClr val="tx1"/>
                </a:solidFill>
              </a:rPr>
              <a:t>perfectionism</a:t>
            </a:r>
          </a:p>
          <a:p>
            <a:pPr lvl="1"/>
            <a:r>
              <a:rPr lang="en-US" dirty="0" smtClean="0"/>
              <a:t>Have a bias towards action</a:t>
            </a:r>
            <a:endParaRPr lang="en-US" dirty="0">
              <a:solidFill>
                <a:schemeClr val="tx1"/>
              </a:solidFill>
            </a:endParaRPr>
          </a:p>
          <a:p>
            <a:r>
              <a:rPr lang="en-US" dirty="0">
                <a:solidFill>
                  <a:schemeClr val="tx1"/>
                </a:solidFill>
              </a:rPr>
              <a:t>Draw a window frame on large paper</a:t>
            </a:r>
          </a:p>
          <a:p>
            <a:r>
              <a:rPr lang="en-US" dirty="0">
                <a:solidFill>
                  <a:schemeClr val="tx1"/>
                </a:solidFill>
              </a:rPr>
              <a:t>Put different screen regions on cards</a:t>
            </a:r>
          </a:p>
          <a:p>
            <a:pPr lvl="1"/>
            <a:r>
              <a:rPr lang="en-US" dirty="0">
                <a:solidFill>
                  <a:schemeClr val="tx1"/>
                </a:solidFill>
              </a:rPr>
              <a:t>Anything that moves, changes, (dis)appears</a:t>
            </a:r>
          </a:p>
          <a:p>
            <a:r>
              <a:rPr lang="en-US" dirty="0">
                <a:solidFill>
                  <a:schemeClr val="tx1"/>
                </a:solidFill>
              </a:rPr>
              <a:t>Ready response for any user action</a:t>
            </a:r>
          </a:p>
          <a:p>
            <a:pPr lvl="1"/>
            <a:r>
              <a:rPr lang="en-US" dirty="0" smtClean="0">
                <a:solidFill>
                  <a:schemeClr val="tx1"/>
                </a:solidFill>
              </a:rPr>
              <a:t>E.g</a:t>
            </a:r>
            <a:r>
              <a:rPr lang="en-US" dirty="0">
                <a:solidFill>
                  <a:schemeClr val="tx1"/>
                </a:solidFill>
              </a:rPr>
              <a:t>., have those pull-down menus already made</a:t>
            </a:r>
          </a:p>
          <a:p>
            <a:r>
              <a:rPr lang="en-US" dirty="0">
                <a:solidFill>
                  <a:schemeClr val="tx1"/>
                </a:solidFill>
              </a:rPr>
              <a:t>Use photocopier to make many versions</a:t>
            </a:r>
          </a:p>
          <a:p>
            <a:endParaRPr lang="en-US" dirty="0">
              <a:solidFill>
                <a:schemeClr val="tx1"/>
              </a:solidFill>
            </a:endParaRPr>
          </a:p>
        </p:txBody>
      </p:sp>
    </p:spTree>
    <p:extLst>
      <p:ext uri="{BB962C8B-B14F-4D97-AF65-F5344CB8AC3E}">
        <p14:creationId xmlns:p14="http://schemas.microsoft.com/office/powerpoint/2010/main" val="2929244226"/>
      </p:ext>
    </p:extLst>
  </p:cSld>
  <p:clrMapOvr>
    <a:masterClrMapping/>
  </p:clrMapOvr>
  <p:transition>
    <p:wipe/>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122" name="Picture 2" descr="bart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38313" y="0"/>
            <a:ext cx="5724525" cy="685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186343902"/>
      </p:ext>
    </p:extLst>
  </p:cSld>
  <p:clrMapOvr>
    <a:masterClrMapping/>
  </p:clrMapOvr>
  <p:transition>
    <p:wip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57058" name="Picture 2" descr="lofi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852197"/>
            <a:ext cx="7986712" cy="5988342"/>
          </a:xfrm>
          <a:prstGeom prst="rect">
            <a:avLst/>
          </a:prstGeom>
          <a:noFill/>
          <a:extLst>
            <a:ext uri="{909E8E84-426E-40DD-AFC4-6F175D3DCCD1}">
              <a14:hiddenFill xmlns:a14="http://schemas.microsoft.com/office/drawing/2010/main">
                <a:solidFill>
                  <a:srgbClr val="FFFFFF"/>
                </a:solidFill>
              </a14:hiddenFill>
            </a:ext>
          </a:extLst>
        </p:spPr>
      </p:pic>
      <p:sp>
        <p:nvSpPr>
          <p:cNvPr id="557060" name="Rectangle 4"/>
          <p:cNvSpPr>
            <a:spLocks noGrp="1"/>
          </p:cNvSpPr>
          <p:nvPr>
            <p:ph type="title" idx="4294967295"/>
          </p:nvPr>
        </p:nvSpPr>
        <p:spPr/>
        <p:txBody>
          <a:bodyPr/>
          <a:lstStyle/>
          <a:p>
            <a:r>
              <a:rPr lang="en-US" dirty="0"/>
              <a:t>Constructing the Paper Prototype</a:t>
            </a:r>
            <a:endParaRPr lang="en-US" dirty="0" smtClean="0"/>
          </a:p>
        </p:txBody>
      </p:sp>
    </p:spTree>
    <p:extLst>
      <p:ext uri="{BB962C8B-B14F-4D97-AF65-F5344CB8AC3E}">
        <p14:creationId xmlns:p14="http://schemas.microsoft.com/office/powerpoint/2010/main" val="136910574"/>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nodeType="withEffect">
                                  <p:stCondLst>
                                    <p:cond delay="0"/>
                                  </p:stCondLst>
                                  <p:childTnLst>
                                    <p:set>
                                      <p:cBhvr>
                                        <p:cTn id="6" dur="1" fill="hold">
                                          <p:stCondLst>
                                            <p:cond delay="0"/>
                                          </p:stCondLst>
                                        </p:cTn>
                                        <p:tgtEl>
                                          <p:spTgt spid="557058"/>
                                        </p:tgtEl>
                                        <p:attrNameLst>
                                          <p:attrName>style.visibility</p:attrName>
                                        </p:attrNameLst>
                                      </p:cBhvr>
                                      <p:to>
                                        <p:strVal val="visible"/>
                                      </p:to>
                                    </p:set>
                                    <p:animEffect transition="in" filter="dissolve">
                                      <p:cBhvr>
                                        <p:cTn id="7" dur="500"/>
                                        <p:tgtEl>
                                          <p:spTgt spid="55705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1.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59106" name="Picture 2" descr="lofi9"/>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7919" y="914401"/>
            <a:ext cx="7926481" cy="5943600"/>
          </a:xfrm>
          <a:prstGeom prst="rect">
            <a:avLst/>
          </a:prstGeom>
          <a:noFill/>
          <a:extLst>
            <a:ext uri="{909E8E84-426E-40DD-AFC4-6F175D3DCCD1}">
              <a14:hiddenFill xmlns:a14="http://schemas.microsoft.com/office/drawing/2010/main">
                <a:solidFill>
                  <a:srgbClr val="FFFFFF"/>
                </a:solidFill>
              </a14:hiddenFill>
            </a:ext>
          </a:extLst>
        </p:spPr>
      </p:pic>
      <p:sp>
        <p:nvSpPr>
          <p:cNvPr id="559107" name="Rectangle 3"/>
          <p:cNvSpPr>
            <a:spLocks noGrp="1"/>
          </p:cNvSpPr>
          <p:nvPr>
            <p:ph type="title" idx="4294967295"/>
          </p:nvPr>
        </p:nvSpPr>
        <p:spPr/>
        <p:txBody>
          <a:bodyPr/>
          <a:lstStyle/>
          <a:p>
            <a:r>
              <a:rPr lang="en-US" dirty="0"/>
              <a:t>Constructing the Paper Prototype</a:t>
            </a:r>
            <a:endParaRPr lang="en-US" dirty="0" smtClean="0"/>
          </a:p>
        </p:txBody>
      </p:sp>
    </p:spTree>
    <p:extLst>
      <p:ext uri="{BB962C8B-B14F-4D97-AF65-F5344CB8AC3E}">
        <p14:creationId xmlns:p14="http://schemas.microsoft.com/office/powerpoint/2010/main" val="1368918322"/>
      </p:ext>
    </p:extLst>
  </p:cSld>
  <p:clrMapOvr>
    <a:masterClrMapping/>
  </p:clrMapOvr>
  <p:transition>
    <p:wipe/>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pic>
        <p:nvPicPr>
          <p:cNvPr id="561154" name="Picture 2" descr="lofi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8906" y="914400"/>
            <a:ext cx="7935494" cy="5949950"/>
          </a:xfrm>
          <a:prstGeom prst="rect">
            <a:avLst/>
          </a:prstGeom>
          <a:noFill/>
          <a:extLst>
            <a:ext uri="{909E8E84-426E-40DD-AFC4-6F175D3DCCD1}">
              <a14:hiddenFill xmlns:a14="http://schemas.microsoft.com/office/drawing/2010/main">
                <a:solidFill>
                  <a:srgbClr val="FFFFFF"/>
                </a:solidFill>
              </a14:hiddenFill>
            </a:ext>
          </a:extLst>
        </p:spPr>
      </p:pic>
      <p:sp>
        <p:nvSpPr>
          <p:cNvPr id="561155" name="Rectangle 3"/>
          <p:cNvSpPr>
            <a:spLocks noGrp="1"/>
          </p:cNvSpPr>
          <p:nvPr>
            <p:ph type="title" idx="4294967295"/>
          </p:nvPr>
        </p:nvSpPr>
        <p:spPr/>
        <p:txBody>
          <a:bodyPr/>
          <a:lstStyle/>
          <a:p>
            <a:r>
              <a:rPr lang="en-US" dirty="0"/>
              <a:t>Constructing the Paper Prototype</a:t>
            </a:r>
            <a:endParaRPr lang="en-US" dirty="0" smtClean="0"/>
          </a:p>
        </p:txBody>
      </p:sp>
    </p:spTree>
    <p:extLst>
      <p:ext uri="{BB962C8B-B14F-4D97-AF65-F5344CB8AC3E}">
        <p14:creationId xmlns:p14="http://schemas.microsoft.com/office/powerpoint/2010/main" val="2981390070"/>
      </p:ext>
    </p:extLst>
  </p:cSld>
  <p:clrMapOvr>
    <a:masterClrMapping/>
  </p:clrMapOvr>
  <p:transition>
    <p:wipe/>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29762" name="Rectangle 2"/>
          <p:cNvSpPr>
            <a:spLocks noGrp="1"/>
          </p:cNvSpPr>
          <p:nvPr>
            <p:ph type="title" idx="4294967295"/>
          </p:nvPr>
        </p:nvSpPr>
        <p:spPr/>
        <p:txBody>
          <a:bodyPr/>
          <a:lstStyle/>
          <a:p>
            <a:r>
              <a:rPr lang="en-US" dirty="0"/>
              <a:t>Constructing the Paper Prototype</a:t>
            </a:r>
            <a:endParaRPr lang="en-US" dirty="0" smtClean="0"/>
          </a:p>
        </p:txBody>
      </p:sp>
      <p:sp>
        <p:nvSpPr>
          <p:cNvPr id="629763" name="Rectangle 3"/>
          <p:cNvSpPr>
            <a:spLocks noGrp="1"/>
          </p:cNvSpPr>
          <p:nvPr>
            <p:ph type="body" idx="4294967295"/>
          </p:nvPr>
        </p:nvSpPr>
        <p:spPr/>
        <p:txBody>
          <a:bodyPr/>
          <a:lstStyle/>
          <a:p>
            <a:endParaRPr lang="en-US" dirty="0" smtClean="0"/>
          </a:p>
        </p:txBody>
      </p:sp>
      <p:pic>
        <p:nvPicPr>
          <p:cNvPr id="629764" name="Picture 4" descr="notepod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7950" y="940935"/>
            <a:ext cx="8915400" cy="591706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4196094"/>
      </p:ext>
    </p:extLst>
  </p:cSld>
  <p:clrMapOvr>
    <a:masterClrMapping/>
  </p:clrMapOvr>
  <p:transition>
    <p:wipe/>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p:cNvSpPr/>
          <p:nvPr/>
        </p:nvSpPr>
        <p:spPr>
          <a:xfrm>
            <a:off x="1028700" y="1405890"/>
            <a:ext cx="2438400" cy="6858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t" anchorCtr="0"/>
          <a:lstStyle/>
          <a:p>
            <a:endParaRPr lang="en-US" sz="3000" dirty="0">
              <a:solidFill>
                <a:schemeClr val="tx1"/>
              </a:solidFill>
            </a:endParaRPr>
          </a:p>
        </p:txBody>
      </p:sp>
      <p:sp>
        <p:nvSpPr>
          <p:cNvPr id="575490" name="Rectangle 2"/>
          <p:cNvSpPr>
            <a:spLocks noGrp="1"/>
          </p:cNvSpPr>
          <p:nvPr>
            <p:ph type="title" idx="4294967295"/>
          </p:nvPr>
        </p:nvSpPr>
        <p:spPr>
          <a:xfrm>
            <a:off x="609600" y="271463"/>
            <a:ext cx="7786688" cy="1143000"/>
          </a:xfrm>
        </p:spPr>
        <p:txBody>
          <a:bodyPr/>
          <a:lstStyle/>
          <a:p>
            <a:r>
              <a:rPr lang="en-US" dirty="0" smtClean="0"/>
              <a:t>Wizard of Oz Technique</a:t>
            </a:r>
          </a:p>
        </p:txBody>
      </p:sp>
      <p:sp>
        <p:nvSpPr>
          <p:cNvPr id="575491" name="Rectangle 3"/>
          <p:cNvSpPr>
            <a:spLocks noGrp="1"/>
          </p:cNvSpPr>
          <p:nvPr>
            <p:ph type="body" idx="4294967295"/>
          </p:nvPr>
        </p:nvSpPr>
        <p:spPr>
          <a:xfrm>
            <a:off x="685800" y="1536700"/>
            <a:ext cx="7772400" cy="4406900"/>
          </a:xfrm>
        </p:spPr>
        <p:txBody>
          <a:bodyPr/>
          <a:lstStyle/>
          <a:p>
            <a:pPr>
              <a:lnSpc>
                <a:spcPct val="90000"/>
              </a:lnSpc>
            </a:pPr>
            <a:r>
              <a:rPr lang="en-US" sz="3000" dirty="0" smtClean="0"/>
              <a:t>“Wizard of Oz” means faking the interaction</a:t>
            </a:r>
          </a:p>
          <a:p>
            <a:pPr>
              <a:lnSpc>
                <a:spcPct val="90000"/>
              </a:lnSpc>
            </a:pPr>
            <a:r>
              <a:rPr lang="en-US" sz="3000" dirty="0" smtClean="0"/>
              <a:t>Where does this term come from?</a:t>
            </a:r>
          </a:p>
        </p:txBody>
      </p:sp>
    </p:spTree>
    <p:extLst>
      <p:ext uri="{BB962C8B-B14F-4D97-AF65-F5344CB8AC3E}">
        <p14:creationId xmlns:p14="http://schemas.microsoft.com/office/powerpoint/2010/main" val="4133915195"/>
      </p:ext>
    </p:extLst>
  </p:cSld>
  <p:clrMapOvr>
    <a:masterClrMapping/>
  </p:clrMapOvr>
  <p:transition>
    <p:wipe/>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5490" name="Rectangle 2"/>
          <p:cNvSpPr>
            <a:spLocks noGrp="1"/>
          </p:cNvSpPr>
          <p:nvPr>
            <p:ph type="title" idx="4294967295"/>
          </p:nvPr>
        </p:nvSpPr>
        <p:spPr>
          <a:xfrm>
            <a:off x="609600" y="271463"/>
            <a:ext cx="7786688" cy="1143000"/>
          </a:xfrm>
        </p:spPr>
        <p:txBody>
          <a:bodyPr/>
          <a:lstStyle/>
          <a:p>
            <a:r>
              <a:rPr lang="en-US" dirty="0" smtClean="0"/>
              <a:t>Wizard of Oz Technique</a:t>
            </a:r>
          </a:p>
        </p:txBody>
      </p:sp>
      <p:sp>
        <p:nvSpPr>
          <p:cNvPr id="575491" name="Rectangle 3"/>
          <p:cNvSpPr>
            <a:spLocks noGrp="1"/>
          </p:cNvSpPr>
          <p:nvPr>
            <p:ph type="body" idx="4294967295"/>
          </p:nvPr>
        </p:nvSpPr>
        <p:spPr>
          <a:xfrm>
            <a:off x="685800" y="1536700"/>
            <a:ext cx="7772400" cy="4406900"/>
          </a:xfrm>
        </p:spPr>
        <p:txBody>
          <a:bodyPr/>
          <a:lstStyle/>
          <a:p>
            <a:pPr>
              <a:lnSpc>
                <a:spcPct val="90000"/>
              </a:lnSpc>
            </a:pPr>
            <a:r>
              <a:rPr lang="en-US" sz="3000" dirty="0" smtClean="0"/>
              <a:t>“Wizard of Oz” means faking the interaction </a:t>
            </a:r>
          </a:p>
          <a:p>
            <a:pPr>
              <a:lnSpc>
                <a:spcPct val="90000"/>
              </a:lnSpc>
            </a:pPr>
            <a:r>
              <a:rPr lang="en-US" sz="3000" dirty="0" smtClean="0"/>
              <a:t>The film “The Wizard of OZ”</a:t>
            </a:r>
          </a:p>
          <a:p>
            <a:pPr lvl="1">
              <a:lnSpc>
                <a:spcPct val="90000"/>
              </a:lnSpc>
            </a:pPr>
            <a:r>
              <a:rPr lang="en-US" sz="2600" dirty="0" smtClean="0"/>
              <a:t>“The man behind the curtain”</a:t>
            </a:r>
          </a:p>
        </p:txBody>
      </p:sp>
      <p:pic>
        <p:nvPicPr>
          <p:cNvPr id="8194" name="Picture 2" descr="http://cdn.playbuzz.com/cdn/25693e24-783b-491d-a9b4-fd8753b1d100/5e21b761-d8e2-48fc-8a45-91b4d448ddc2.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43000" y="3005328"/>
            <a:ext cx="7120128" cy="4005072"/>
          </a:xfrm>
          <a:prstGeom prst="rect">
            <a:avLst/>
          </a:prstGeom>
          <a:noFill/>
          <a:extLst>
            <a:ext uri="{909E8E84-426E-40DD-AFC4-6F175D3DCCD1}">
              <a14:hiddenFill xmlns:a14="http://schemas.microsoft.com/office/drawing/2010/main">
                <a:solidFill>
                  <a:srgbClr val="FFFFFF"/>
                </a:solidFill>
              </a14:hiddenFill>
            </a:ext>
          </a:extLst>
        </p:spPr>
      </p:pic>
      <p:pic>
        <p:nvPicPr>
          <p:cNvPr id="575492" name="Picture 4" descr="behind"/>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5105400" y="3005137"/>
            <a:ext cx="5105400" cy="400526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88872475"/>
      </p:ext>
    </p:extLst>
  </p:cSld>
  <p:clrMapOvr>
    <a:masterClrMapping/>
  </p:clrMapOvr>
  <p:transition>
    <p:wipe/>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7538" name="Rectangle 2"/>
          <p:cNvSpPr>
            <a:spLocks noGrp="1"/>
          </p:cNvSpPr>
          <p:nvPr>
            <p:ph type="title" idx="4294967295"/>
          </p:nvPr>
        </p:nvSpPr>
        <p:spPr>
          <a:xfrm>
            <a:off x="609600" y="271463"/>
            <a:ext cx="7786688" cy="1143000"/>
          </a:xfrm>
        </p:spPr>
        <p:txBody>
          <a:bodyPr/>
          <a:lstStyle/>
          <a:p>
            <a:r>
              <a:rPr lang="en-US" dirty="0" smtClean="0"/>
              <a:t>Wizard of Oz Technique</a:t>
            </a:r>
          </a:p>
        </p:txBody>
      </p:sp>
      <p:sp>
        <p:nvSpPr>
          <p:cNvPr id="577539" name="Rectangle 3"/>
          <p:cNvSpPr>
            <a:spLocks noGrp="1"/>
          </p:cNvSpPr>
          <p:nvPr>
            <p:ph type="body" idx="4294967295"/>
          </p:nvPr>
        </p:nvSpPr>
        <p:spPr>
          <a:xfrm>
            <a:off x="685800" y="1536700"/>
            <a:ext cx="8153400" cy="4406900"/>
          </a:xfrm>
        </p:spPr>
        <p:txBody>
          <a:bodyPr/>
          <a:lstStyle/>
          <a:p>
            <a:pPr>
              <a:lnSpc>
                <a:spcPct val="90000"/>
              </a:lnSpc>
            </a:pPr>
            <a:r>
              <a:rPr lang="en-US" sz="3000" dirty="0" smtClean="0"/>
              <a:t>Long tradition of </a:t>
            </a:r>
            <a:r>
              <a:rPr lang="en-US" sz="3000" dirty="0" err="1" smtClean="0"/>
              <a:t>WOz</a:t>
            </a:r>
            <a:r>
              <a:rPr lang="en-US" sz="3000" dirty="0" smtClean="0"/>
              <a:t> in computer industry</a:t>
            </a:r>
          </a:p>
          <a:p>
            <a:pPr lvl="1">
              <a:lnSpc>
                <a:spcPct val="90000"/>
              </a:lnSpc>
            </a:pPr>
            <a:r>
              <a:rPr lang="en-US" sz="2600" dirty="0" smtClean="0"/>
              <a:t>Ex. Prototype of a PC w/ a VAX behind the curtain</a:t>
            </a:r>
          </a:p>
          <a:p>
            <a:pPr lvl="1">
              <a:lnSpc>
                <a:spcPct val="90000"/>
              </a:lnSpc>
            </a:pPr>
            <a:r>
              <a:rPr lang="en-US" sz="2600" dirty="0" smtClean="0"/>
              <a:t>Ex. Speech user interfaces</a:t>
            </a:r>
          </a:p>
          <a:p>
            <a:pPr>
              <a:lnSpc>
                <a:spcPct val="90000"/>
              </a:lnSpc>
            </a:pPr>
            <a:r>
              <a:rPr lang="en-US" sz="3000" dirty="0" smtClean="0"/>
              <a:t>Often used for hard to implement features</a:t>
            </a:r>
          </a:p>
          <a:p>
            <a:pPr lvl="1">
              <a:lnSpc>
                <a:spcPct val="90000"/>
              </a:lnSpc>
            </a:pPr>
            <a:r>
              <a:rPr lang="en-US" sz="2600" dirty="0" smtClean="0"/>
              <a:t>Speech and handwriting recognition</a:t>
            </a:r>
          </a:p>
          <a:p>
            <a:pPr lvl="1">
              <a:lnSpc>
                <a:spcPct val="90000"/>
              </a:lnSpc>
            </a:pPr>
            <a:r>
              <a:rPr lang="en-US" sz="2600" dirty="0" smtClean="0"/>
              <a:t>Augmented reality</a:t>
            </a:r>
          </a:p>
          <a:p>
            <a:pPr lvl="1">
              <a:lnSpc>
                <a:spcPct val="90000"/>
              </a:lnSpc>
            </a:pPr>
            <a:r>
              <a:rPr lang="en-US" sz="2600" dirty="0" smtClean="0"/>
              <a:t>Internet of Things</a:t>
            </a:r>
          </a:p>
          <a:p>
            <a:pPr lvl="1">
              <a:lnSpc>
                <a:spcPct val="90000"/>
              </a:lnSpc>
            </a:pPr>
            <a:r>
              <a:rPr lang="en-US" sz="2600" dirty="0" smtClean="0"/>
              <a:t>More on this in Advanced Prototyping in ~2 weeks</a:t>
            </a:r>
          </a:p>
        </p:txBody>
      </p:sp>
    </p:spTree>
    <p:extLst>
      <p:ext uri="{BB962C8B-B14F-4D97-AF65-F5344CB8AC3E}">
        <p14:creationId xmlns:p14="http://schemas.microsoft.com/office/powerpoint/2010/main" val="3806006537"/>
      </p:ext>
    </p:extLst>
  </p:cSld>
  <p:clrMapOvr>
    <a:masterClrMapping/>
  </p:clrMapOvr>
  <p:transition>
    <p:wipe/>
  </p:transition>
  <p:timing>
    <p:tnLst>
      <p:par>
        <p:cTn id="1" dur="indefinite" restart="never" nodeType="tmRoot">
          <p:childTnLst>
            <p:seq concurrent="1" nextAc="seek">
              <p:cTn id="2" dur="indefinite" nodeType="mainSeq">
                <p:childTnLst>
                  <p:par>
                    <p:cTn id="3" fill="hold" nodeType="clickPar">
                      <p:stCondLst>
                        <p:cond delay="indefinite"/>
                      </p:stCondLst>
                      <p:childTnLst>
                        <p:par>
                          <p:cTn id="4" fill="hold" nodeType="withGroup">
                            <p:stCondLst>
                              <p:cond delay="0"/>
                            </p:stCondLst>
                            <p:childTnLst>
                              <p:par>
                                <p:cTn id="5" presetID="9" presetClass="entr" presetSubtype="0" fill="hold" grpId="0" nodeType="clickEffect">
                                  <p:stCondLst>
                                    <p:cond delay="0"/>
                                  </p:stCondLst>
                                  <p:childTnLst>
                                    <p:set>
                                      <p:cBhvr>
                                        <p:cTn id="6" dur="1" fill="hold">
                                          <p:stCondLst>
                                            <p:cond delay="0"/>
                                          </p:stCondLst>
                                        </p:cTn>
                                        <p:tgtEl>
                                          <p:spTgt spid="577539">
                                            <p:txEl>
                                              <p:pRg st="0" end="0"/>
                                            </p:txEl>
                                          </p:spTgt>
                                        </p:tgtEl>
                                        <p:attrNameLst>
                                          <p:attrName>style.visibility</p:attrName>
                                        </p:attrNameLst>
                                      </p:cBhvr>
                                      <p:to>
                                        <p:strVal val="visible"/>
                                      </p:to>
                                    </p:set>
                                    <p:animEffect transition="in" filter="dissolve">
                                      <p:cBhvr>
                                        <p:cTn id="7" dur="500"/>
                                        <p:tgtEl>
                                          <p:spTgt spid="577539">
                                            <p:txEl>
                                              <p:pRg st="0" end="0"/>
                                            </p:txEl>
                                          </p:spTgt>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77539">
                                            <p:txEl>
                                              <p:pRg st="1" end="1"/>
                                            </p:txEl>
                                          </p:spTgt>
                                        </p:tgtEl>
                                        <p:attrNameLst>
                                          <p:attrName>style.visibility</p:attrName>
                                        </p:attrNameLst>
                                      </p:cBhvr>
                                      <p:to>
                                        <p:strVal val="visible"/>
                                      </p:to>
                                    </p:set>
                                    <p:animEffect transition="in" filter="dissolve">
                                      <p:cBhvr>
                                        <p:cTn id="10" dur="500"/>
                                        <p:tgtEl>
                                          <p:spTgt spid="577539">
                                            <p:txEl>
                                              <p:pRg st="1" end="1"/>
                                            </p:txEl>
                                          </p:spTgt>
                                        </p:tgtEl>
                                      </p:cBhvr>
                                    </p:animEffect>
                                  </p:childTnLst>
                                </p:cTn>
                              </p:par>
                            </p:childTnLst>
                          </p:cTn>
                        </p:par>
                      </p:childTnLst>
                    </p:cTn>
                  </p:par>
                  <p:par>
                    <p:cTn id="11" fill="hold">
                      <p:stCondLst>
                        <p:cond delay="indefinite"/>
                      </p:stCondLst>
                      <p:childTnLst>
                        <p:par>
                          <p:cTn id="12" fill="hold">
                            <p:stCondLst>
                              <p:cond delay="0"/>
                            </p:stCondLst>
                            <p:childTnLst>
                              <p:par>
                                <p:cTn id="13" presetID="9" presetClass="entr" presetSubtype="0" fill="hold" grpId="0" nodeType="clickEffect">
                                  <p:stCondLst>
                                    <p:cond delay="0"/>
                                  </p:stCondLst>
                                  <p:childTnLst>
                                    <p:set>
                                      <p:cBhvr>
                                        <p:cTn id="14" dur="1" fill="hold">
                                          <p:stCondLst>
                                            <p:cond delay="0"/>
                                          </p:stCondLst>
                                        </p:cTn>
                                        <p:tgtEl>
                                          <p:spTgt spid="577539">
                                            <p:txEl>
                                              <p:pRg st="2" end="2"/>
                                            </p:txEl>
                                          </p:spTgt>
                                        </p:tgtEl>
                                        <p:attrNameLst>
                                          <p:attrName>style.visibility</p:attrName>
                                        </p:attrNameLst>
                                      </p:cBhvr>
                                      <p:to>
                                        <p:strVal val="visible"/>
                                      </p:to>
                                    </p:set>
                                    <p:animEffect transition="in" filter="dissolve">
                                      <p:cBhvr>
                                        <p:cTn id="15" dur="500"/>
                                        <p:tgtEl>
                                          <p:spTgt spid="577539">
                                            <p:txEl>
                                              <p:pRg st="2" end="2"/>
                                            </p:txEl>
                                          </p:spTgt>
                                        </p:tgtEl>
                                      </p:cBhvr>
                                    </p:animEffect>
                                  </p:childTnLst>
                                </p:cTn>
                              </p:par>
                            </p:childTnLst>
                          </p:cTn>
                        </p:par>
                      </p:childTnLst>
                    </p:cTn>
                  </p:par>
                  <p:par>
                    <p:cTn id="16" fill="hold">
                      <p:stCondLst>
                        <p:cond delay="indefinite"/>
                      </p:stCondLst>
                      <p:childTnLst>
                        <p:par>
                          <p:cTn id="17" fill="hold">
                            <p:stCondLst>
                              <p:cond delay="0"/>
                            </p:stCondLst>
                            <p:childTnLst>
                              <p:par>
                                <p:cTn id="18" presetID="9" presetClass="entr" presetSubtype="0" fill="hold" grpId="0" nodeType="clickEffect">
                                  <p:stCondLst>
                                    <p:cond delay="0"/>
                                  </p:stCondLst>
                                  <p:childTnLst>
                                    <p:set>
                                      <p:cBhvr>
                                        <p:cTn id="19" dur="1" fill="hold">
                                          <p:stCondLst>
                                            <p:cond delay="0"/>
                                          </p:stCondLst>
                                        </p:cTn>
                                        <p:tgtEl>
                                          <p:spTgt spid="577539">
                                            <p:txEl>
                                              <p:pRg st="3" end="3"/>
                                            </p:txEl>
                                          </p:spTgt>
                                        </p:tgtEl>
                                        <p:attrNameLst>
                                          <p:attrName>style.visibility</p:attrName>
                                        </p:attrNameLst>
                                      </p:cBhvr>
                                      <p:to>
                                        <p:strVal val="visible"/>
                                      </p:to>
                                    </p:set>
                                    <p:animEffect transition="in" filter="dissolve">
                                      <p:cBhvr>
                                        <p:cTn id="20" dur="500"/>
                                        <p:tgtEl>
                                          <p:spTgt spid="577539">
                                            <p:txEl>
                                              <p:pRg st="3" end="3"/>
                                            </p:txEl>
                                          </p:spTgt>
                                        </p:tgtEl>
                                      </p:cBhvr>
                                    </p:animEffect>
                                  </p:childTnLst>
                                </p:cTn>
                              </p:par>
                              <p:par>
                                <p:cTn id="21" presetID="9" presetClass="entr" presetSubtype="0" fill="hold" grpId="0" nodeType="withEffect">
                                  <p:stCondLst>
                                    <p:cond delay="0"/>
                                  </p:stCondLst>
                                  <p:childTnLst>
                                    <p:set>
                                      <p:cBhvr>
                                        <p:cTn id="22" dur="1" fill="hold">
                                          <p:stCondLst>
                                            <p:cond delay="0"/>
                                          </p:stCondLst>
                                        </p:cTn>
                                        <p:tgtEl>
                                          <p:spTgt spid="577539">
                                            <p:txEl>
                                              <p:pRg st="4" end="4"/>
                                            </p:txEl>
                                          </p:spTgt>
                                        </p:tgtEl>
                                        <p:attrNameLst>
                                          <p:attrName>style.visibility</p:attrName>
                                        </p:attrNameLst>
                                      </p:cBhvr>
                                      <p:to>
                                        <p:strVal val="visible"/>
                                      </p:to>
                                    </p:set>
                                    <p:animEffect transition="in" filter="dissolve">
                                      <p:cBhvr>
                                        <p:cTn id="23" dur="500"/>
                                        <p:tgtEl>
                                          <p:spTgt spid="577539">
                                            <p:txEl>
                                              <p:pRg st="4" end="4"/>
                                            </p:txEl>
                                          </p:spTgt>
                                        </p:tgtEl>
                                      </p:cBhvr>
                                    </p:animEffect>
                                  </p:childTnLst>
                                </p:cTn>
                              </p:par>
                            </p:childTnLst>
                          </p:cTn>
                        </p:par>
                      </p:childTnLst>
                    </p:cTn>
                  </p:par>
                  <p:par>
                    <p:cTn id="24" fill="hold">
                      <p:stCondLst>
                        <p:cond delay="indefinite"/>
                      </p:stCondLst>
                      <p:childTnLst>
                        <p:par>
                          <p:cTn id="25" fill="hold">
                            <p:stCondLst>
                              <p:cond delay="0"/>
                            </p:stCondLst>
                            <p:childTnLst>
                              <p:par>
                                <p:cTn id="26" presetID="9" presetClass="entr" presetSubtype="0" fill="hold" grpId="0" nodeType="clickEffect">
                                  <p:stCondLst>
                                    <p:cond delay="0"/>
                                  </p:stCondLst>
                                  <p:childTnLst>
                                    <p:set>
                                      <p:cBhvr>
                                        <p:cTn id="27" dur="1" fill="hold">
                                          <p:stCondLst>
                                            <p:cond delay="0"/>
                                          </p:stCondLst>
                                        </p:cTn>
                                        <p:tgtEl>
                                          <p:spTgt spid="577539">
                                            <p:txEl>
                                              <p:pRg st="5" end="5"/>
                                            </p:txEl>
                                          </p:spTgt>
                                        </p:tgtEl>
                                        <p:attrNameLst>
                                          <p:attrName>style.visibility</p:attrName>
                                        </p:attrNameLst>
                                      </p:cBhvr>
                                      <p:to>
                                        <p:strVal val="visible"/>
                                      </p:to>
                                    </p:set>
                                    <p:animEffect transition="in" filter="dissolve">
                                      <p:cBhvr>
                                        <p:cTn id="28" dur="500"/>
                                        <p:tgtEl>
                                          <p:spTgt spid="577539">
                                            <p:txEl>
                                              <p:pRg st="5" end="5"/>
                                            </p:txEl>
                                          </p:spTgt>
                                        </p:tgtEl>
                                      </p:cBhvr>
                                    </p:animEffect>
                                  </p:childTnLst>
                                </p:cTn>
                              </p:par>
                            </p:childTnLst>
                          </p:cTn>
                        </p:par>
                      </p:childTnLst>
                    </p:cTn>
                  </p:par>
                  <p:par>
                    <p:cTn id="29" fill="hold">
                      <p:stCondLst>
                        <p:cond delay="indefinite"/>
                      </p:stCondLst>
                      <p:childTnLst>
                        <p:par>
                          <p:cTn id="30" fill="hold">
                            <p:stCondLst>
                              <p:cond delay="0"/>
                            </p:stCondLst>
                            <p:childTnLst>
                              <p:par>
                                <p:cTn id="31" presetID="9" presetClass="entr" presetSubtype="0" fill="hold" grpId="0" nodeType="clickEffect">
                                  <p:stCondLst>
                                    <p:cond delay="0"/>
                                  </p:stCondLst>
                                  <p:childTnLst>
                                    <p:set>
                                      <p:cBhvr>
                                        <p:cTn id="32" dur="1" fill="hold">
                                          <p:stCondLst>
                                            <p:cond delay="0"/>
                                          </p:stCondLst>
                                        </p:cTn>
                                        <p:tgtEl>
                                          <p:spTgt spid="577539">
                                            <p:txEl>
                                              <p:pRg st="6" end="6"/>
                                            </p:txEl>
                                          </p:spTgt>
                                        </p:tgtEl>
                                        <p:attrNameLst>
                                          <p:attrName>style.visibility</p:attrName>
                                        </p:attrNameLst>
                                      </p:cBhvr>
                                      <p:to>
                                        <p:strVal val="visible"/>
                                      </p:to>
                                    </p:set>
                                    <p:animEffect transition="in" filter="dissolve">
                                      <p:cBhvr>
                                        <p:cTn id="33" dur="500"/>
                                        <p:tgtEl>
                                          <p:spTgt spid="577539">
                                            <p:txEl>
                                              <p:pRg st="6" end="6"/>
                                            </p:txEl>
                                          </p:spTgt>
                                        </p:tgtEl>
                                      </p:cBhvr>
                                    </p:animEffect>
                                  </p:childTnLst>
                                </p:cTn>
                              </p:par>
                            </p:childTnLst>
                          </p:cTn>
                        </p:par>
                      </p:childTnLst>
                    </p:cTn>
                  </p:par>
                  <p:par>
                    <p:cTn id="34" fill="hold">
                      <p:stCondLst>
                        <p:cond delay="indefinite"/>
                      </p:stCondLst>
                      <p:childTnLst>
                        <p:par>
                          <p:cTn id="35" fill="hold">
                            <p:stCondLst>
                              <p:cond delay="0"/>
                            </p:stCondLst>
                            <p:childTnLst>
                              <p:par>
                                <p:cTn id="36" presetID="9" presetClass="entr" presetSubtype="0" fill="hold" grpId="0" nodeType="clickEffect">
                                  <p:stCondLst>
                                    <p:cond delay="0"/>
                                  </p:stCondLst>
                                  <p:childTnLst>
                                    <p:set>
                                      <p:cBhvr>
                                        <p:cTn id="37" dur="1" fill="hold">
                                          <p:stCondLst>
                                            <p:cond delay="0"/>
                                          </p:stCondLst>
                                        </p:cTn>
                                        <p:tgtEl>
                                          <p:spTgt spid="577539">
                                            <p:txEl>
                                              <p:pRg st="7" end="7"/>
                                            </p:txEl>
                                          </p:spTgt>
                                        </p:tgtEl>
                                        <p:attrNameLst>
                                          <p:attrName>style.visibility</p:attrName>
                                        </p:attrNameLst>
                                      </p:cBhvr>
                                      <p:to>
                                        <p:strVal val="visible"/>
                                      </p:to>
                                    </p:set>
                                    <p:animEffect transition="in" filter="dissolve">
                                      <p:cBhvr>
                                        <p:cTn id="38" dur="500"/>
                                        <p:tgtEl>
                                          <p:spTgt spid="577539">
                                            <p:txEl>
                                              <p:pRg st="7" end="7"/>
                                            </p:txEl>
                                          </p:spTgt>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77539" grpId="0" build="p" bldLvl="2" autoUpdateAnimBg="0"/>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Note: </a:t>
            </a:r>
            <a:r>
              <a:rPr lang="en-US" dirty="0" err="1" smtClean="0"/>
              <a:t>WOz</a:t>
            </a:r>
            <a:r>
              <a:rPr lang="en-US" dirty="0" smtClean="0"/>
              <a:t> and Lo-Fi Prototyping not the same thing</a:t>
            </a:r>
            <a:endParaRPr lang="en-US" dirty="0"/>
          </a:p>
        </p:txBody>
      </p:sp>
      <p:sp>
        <p:nvSpPr>
          <p:cNvPr id="3" name="Content Placeholder 2"/>
          <p:cNvSpPr>
            <a:spLocks noGrp="1"/>
          </p:cNvSpPr>
          <p:nvPr>
            <p:ph idx="1"/>
          </p:nvPr>
        </p:nvSpPr>
        <p:spPr/>
        <p:txBody>
          <a:bodyPr/>
          <a:lstStyle/>
          <a:p>
            <a:r>
              <a:rPr lang="en-US" dirty="0" smtClean="0"/>
              <a:t>Lo-fi prototyping is the act of creating rough and ready prototypes</a:t>
            </a:r>
            <a:endParaRPr lang="en-US" dirty="0"/>
          </a:p>
          <a:p>
            <a:r>
              <a:rPr lang="en-US" dirty="0" smtClean="0"/>
              <a:t>Wizard of Oz is the process of faking interactions to do early-stage testing with users</a:t>
            </a:r>
          </a:p>
          <a:p>
            <a:r>
              <a:rPr lang="en-US" dirty="0" smtClean="0"/>
              <a:t>Complementary techniques</a:t>
            </a:r>
          </a:p>
          <a:p>
            <a:pPr lvl="1"/>
            <a:r>
              <a:rPr lang="en-US" dirty="0" smtClean="0"/>
              <a:t>Could create lo-fi prototype but not do </a:t>
            </a:r>
            <a:r>
              <a:rPr lang="en-US" dirty="0" err="1" smtClean="0"/>
              <a:t>WOz</a:t>
            </a:r>
            <a:r>
              <a:rPr lang="en-US" dirty="0" smtClean="0"/>
              <a:t> testing</a:t>
            </a:r>
          </a:p>
          <a:p>
            <a:pPr lvl="1"/>
            <a:r>
              <a:rPr lang="en-US" dirty="0" smtClean="0"/>
              <a:t>Could do </a:t>
            </a:r>
            <a:r>
              <a:rPr lang="en-US" dirty="0" err="1" smtClean="0"/>
              <a:t>WOz</a:t>
            </a:r>
            <a:r>
              <a:rPr lang="en-US" dirty="0" smtClean="0"/>
              <a:t> testing with lo-fi or even high-fi prototypes</a:t>
            </a:r>
            <a:endParaRPr lang="en-US" dirty="0"/>
          </a:p>
        </p:txBody>
      </p:sp>
    </p:spTree>
    <p:extLst>
      <p:ext uri="{BB962C8B-B14F-4D97-AF65-F5344CB8AC3E}">
        <p14:creationId xmlns:p14="http://schemas.microsoft.com/office/powerpoint/2010/main" val="3069176930"/>
      </p:ext>
    </p:extLst>
  </p:cSld>
  <p:clrMapOvr>
    <a:masterClrMapping/>
  </p:clrMapOvr>
  <p:transition>
    <p:wipe/>
  </p:transition>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457200" y="4678680"/>
            <a:ext cx="5486400" cy="10668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p:txBody>
          <a:bodyPr/>
          <a:lstStyle/>
          <a:p>
            <a:r>
              <a:rPr lang="en-US" dirty="0"/>
              <a:t>Problems with </a:t>
            </a:r>
            <a:r>
              <a:rPr lang="en-US" dirty="0" smtClean="0"/>
              <a:t>Low-Fi </a:t>
            </a:r>
            <a:r>
              <a:rPr lang="en-US" dirty="0"/>
              <a:t>Prototypes</a:t>
            </a:r>
          </a:p>
        </p:txBody>
      </p:sp>
      <p:sp>
        <p:nvSpPr>
          <p:cNvPr id="3" name="Content Placeholder 2"/>
          <p:cNvSpPr>
            <a:spLocks noGrp="1"/>
          </p:cNvSpPr>
          <p:nvPr>
            <p:ph idx="1"/>
          </p:nvPr>
        </p:nvSpPr>
        <p:spPr/>
        <p:txBody>
          <a:bodyPr/>
          <a:lstStyle/>
          <a:p>
            <a:r>
              <a:rPr lang="en-US" dirty="0"/>
              <a:t>“Computer” inherently buggy</a:t>
            </a:r>
          </a:p>
          <a:p>
            <a:pPr lvl="1"/>
            <a:r>
              <a:rPr lang="en-US" dirty="0"/>
              <a:t>Slow compared to real app, timing not accurate</a:t>
            </a:r>
          </a:p>
          <a:p>
            <a:r>
              <a:rPr lang="en-US" dirty="0"/>
              <a:t>Hard to implement some functionality</a:t>
            </a:r>
          </a:p>
          <a:p>
            <a:pPr lvl="1"/>
            <a:r>
              <a:rPr lang="en-US" dirty="0" smtClean="0"/>
              <a:t>Animation</a:t>
            </a:r>
            <a:r>
              <a:rPr lang="en-US" dirty="0"/>
              <a:t>, feedback, drag, </a:t>
            </a:r>
            <a:r>
              <a:rPr lang="en-US" dirty="0" err="1"/>
              <a:t>etc</a:t>
            </a:r>
            <a:endParaRPr lang="en-US" dirty="0"/>
          </a:p>
          <a:p>
            <a:r>
              <a:rPr lang="en-US" dirty="0" smtClean="0"/>
              <a:t>End-users </a:t>
            </a:r>
            <a:r>
              <a:rPr lang="en-US" dirty="0"/>
              <a:t>can’t use by themselves</a:t>
            </a:r>
          </a:p>
          <a:p>
            <a:pPr lvl="1"/>
            <a:r>
              <a:rPr lang="en-US" dirty="0" smtClean="0"/>
              <a:t>Not </a:t>
            </a:r>
            <a:r>
              <a:rPr lang="en-US" dirty="0"/>
              <a:t>in context of user’s work environment</a:t>
            </a:r>
          </a:p>
          <a:p>
            <a:r>
              <a:rPr lang="en-US" dirty="0"/>
              <a:t>Can’t show low-fi to clients</a:t>
            </a:r>
          </a:p>
          <a:p>
            <a:pPr lvl="1"/>
            <a:r>
              <a:rPr lang="en-US" dirty="0" smtClean="0"/>
              <a:t>What </a:t>
            </a:r>
            <a:r>
              <a:rPr lang="en-US" dirty="0"/>
              <a:t>are we paying you for?”</a:t>
            </a:r>
          </a:p>
          <a:p>
            <a:endParaRPr lang="en-US" dirty="0"/>
          </a:p>
        </p:txBody>
      </p:sp>
    </p:spTree>
    <p:extLst>
      <p:ext uri="{BB962C8B-B14F-4D97-AF65-F5344CB8AC3E}">
        <p14:creationId xmlns:p14="http://schemas.microsoft.com/office/powerpoint/2010/main" val="3119481936"/>
      </p:ext>
    </p:extLst>
  </p:cSld>
  <p:clrMapOvr>
    <a:masterClrMapping/>
  </p:clrMapOvr>
  <p:transition>
    <p:wipe/>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46146" name="Rectangle 2"/>
          <p:cNvSpPr>
            <a:spLocks noGrp="1"/>
          </p:cNvSpPr>
          <p:nvPr>
            <p:ph type="title" idx="4294967295"/>
          </p:nvPr>
        </p:nvSpPr>
        <p:spPr/>
        <p:txBody>
          <a:bodyPr/>
          <a:lstStyle/>
          <a:p>
            <a:r>
              <a:rPr lang="en-US" dirty="0" smtClean="0"/>
              <a:t>Medium-Fidelity Prototypes</a:t>
            </a:r>
          </a:p>
        </p:txBody>
      </p:sp>
      <p:sp>
        <p:nvSpPr>
          <p:cNvPr id="646147" name="Rectangle 3"/>
          <p:cNvSpPr>
            <a:spLocks noGrp="1"/>
          </p:cNvSpPr>
          <p:nvPr>
            <p:ph type="body" idx="4294967295"/>
          </p:nvPr>
        </p:nvSpPr>
        <p:spPr/>
        <p:txBody>
          <a:bodyPr/>
          <a:lstStyle/>
          <a:p>
            <a:r>
              <a:rPr lang="en-US" sz="3000" dirty="0" smtClean="0"/>
              <a:t>Basic details and layout, minimal color </a:t>
            </a:r>
          </a:p>
          <a:p>
            <a:r>
              <a:rPr lang="en-US" sz="3000" dirty="0" smtClean="0"/>
              <a:t>Respectable enough to show clients</a:t>
            </a:r>
          </a:p>
          <a:p>
            <a:endParaRPr lang="en-US" sz="3000" dirty="0" smtClean="0"/>
          </a:p>
        </p:txBody>
      </p:sp>
      <p:pic>
        <p:nvPicPr>
          <p:cNvPr id="646148" name="Picture 4" descr="57775744-59ac-4385-b405-90fefd614b84_3_full"/>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0" y="2675177"/>
            <a:ext cx="4262438" cy="4184411"/>
          </a:xfrm>
          <a:prstGeom prst="rect">
            <a:avLst/>
          </a:prstGeom>
          <a:noFill/>
          <a:extLst>
            <a:ext uri="{909E8E84-426E-40DD-AFC4-6F175D3DCCD1}">
              <a14:hiddenFill xmlns:a14="http://schemas.microsoft.com/office/drawing/2010/main">
                <a:solidFill>
                  <a:srgbClr val="FFFFFF"/>
                </a:solidFill>
              </a14:hiddenFill>
            </a:ext>
          </a:extLst>
        </p:spPr>
      </p:pic>
      <p:pic>
        <p:nvPicPr>
          <p:cNvPr id="646149" name="Picture 5" descr="57775744-59ac-4385-b405-90fefd614b84_4_full"/>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20300" y="2676087"/>
            <a:ext cx="4295100" cy="417715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69448817"/>
      </p:ext>
    </p:extLst>
  </p:cSld>
  <p:clrMapOvr>
    <a:masterClrMapping/>
  </p:clrMapOvr>
  <p:transition>
    <p:wipe/>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Hall of Fame or Shame?</a:t>
            </a:r>
            <a:endParaRPr lang="en-US" dirty="0"/>
          </a:p>
        </p:txBody>
      </p:sp>
      <p:sp>
        <p:nvSpPr>
          <p:cNvPr id="3" name="Content Placeholder 2"/>
          <p:cNvSpPr>
            <a:spLocks noGrp="1"/>
          </p:cNvSpPr>
          <p:nvPr>
            <p:ph idx="1"/>
          </p:nvPr>
        </p:nvSpPr>
        <p:spPr/>
        <p:txBody>
          <a:bodyPr/>
          <a:lstStyle/>
          <a:p>
            <a:endParaRPr lang="en-US" dirty="0"/>
          </a:p>
        </p:txBody>
      </p:sp>
      <p:pic>
        <p:nvPicPr>
          <p:cNvPr id="5122" name="Picture 2" descr="C:\Users\jasonh\Documents\Research\research - Media lib\bad-stair-design-station-square-0skIVej.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 y="1253172"/>
            <a:ext cx="8880405" cy="4995228"/>
          </a:xfrm>
          <a:prstGeom prst="rect">
            <a:avLst/>
          </a:prstGeom>
          <a:noFill/>
          <a:extLst>
            <a:ext uri="{909E8E84-426E-40DD-AFC4-6F175D3DCCD1}">
              <a14:hiddenFill xmlns:a14="http://schemas.microsoft.com/office/drawing/2010/main">
                <a:solidFill>
                  <a:srgbClr val="FFFFFF"/>
                </a:solidFill>
              </a14:hiddenFill>
            </a:ext>
          </a:extLst>
        </p:spPr>
      </p:pic>
      <p:sp>
        <p:nvSpPr>
          <p:cNvPr id="6" name="Rectangle 5"/>
          <p:cNvSpPr>
            <a:spLocks noChangeArrowheads="1"/>
          </p:cNvSpPr>
          <p:nvPr/>
        </p:nvSpPr>
        <p:spPr bwMode="auto">
          <a:xfrm>
            <a:off x="4577361" y="1253172"/>
            <a:ext cx="4440203" cy="5109528"/>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087024654"/>
      </p:ext>
    </p:extLst>
  </p:cSld>
  <p:clrMapOvr>
    <a:masterClrMapping/>
  </p:clrMapOvr>
  <p:transition>
    <p:wip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9" presetClass="exit" presetSubtype="0" fill="hold" grpId="0" nodeType="clickEffect">
                                  <p:stCondLst>
                                    <p:cond delay="0"/>
                                  </p:stCondLst>
                                  <p:childTnLst>
                                    <p:animEffect transition="out" filter="dissolve">
                                      <p:cBhvr>
                                        <p:cTn id="6" dur="500"/>
                                        <p:tgtEl>
                                          <p:spTgt spid="6"/>
                                        </p:tgtEl>
                                      </p:cBhvr>
                                    </p:animEffect>
                                    <p:set>
                                      <p:cBhvr>
                                        <p:cTn id="7" dur="1" fill="hold">
                                          <p:stCondLst>
                                            <p:cond delay="499"/>
                                          </p:stCondLst>
                                        </p:cTn>
                                        <p:tgtEl>
                                          <p:spTgt spid="6"/>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Medium-Fidelity Prototype</a:t>
            </a:r>
            <a:endParaRPr lang="en-US" dirty="0"/>
          </a:p>
        </p:txBody>
      </p:sp>
      <p:sp>
        <p:nvSpPr>
          <p:cNvPr id="3" name="Content Placeholder 2"/>
          <p:cNvSpPr>
            <a:spLocks noGrp="1"/>
          </p:cNvSpPr>
          <p:nvPr>
            <p:ph idx="1"/>
          </p:nvPr>
        </p:nvSpPr>
        <p:spPr/>
        <p:txBody>
          <a:bodyPr/>
          <a:lstStyle/>
          <a:p>
            <a:endParaRPr lang="en-US"/>
          </a:p>
        </p:txBody>
      </p:sp>
      <p:pic>
        <p:nvPicPr>
          <p:cNvPr id="1229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
            <a:ext cx="9144000" cy="87186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381190591"/>
      </p:ext>
    </p:extLst>
  </p:cSld>
  <p:clrMapOvr>
    <a:masterClrMapping/>
  </p:clrMapOvr>
  <p:transition>
    <p:wipe/>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pic>
        <p:nvPicPr>
          <p:cNvPr id="13314" name="Picture 2" descr="C:\Users\jasonh\Documents\Research\research - Media lib\hci\artifacts - design specs and wireframes\design specs weather app\UI-Spec-For-Weather-App6.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1925" y="76200"/>
            <a:ext cx="9187784" cy="67056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02970576"/>
      </p:ext>
    </p:extLst>
  </p:cSld>
  <p:clrMapOvr>
    <a:masterClrMapping/>
  </p:clrMapOvr>
  <p:transition>
    <p:wip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lstStyle/>
          <a:p>
            <a:r>
              <a:rPr lang="en-US" dirty="0" smtClean="0"/>
              <a:t>HW2a and HW2b assigned</a:t>
            </a:r>
          </a:p>
          <a:p>
            <a:pPr lvl="1"/>
            <a:r>
              <a:rPr lang="en-US" dirty="0" smtClean="0"/>
              <a:t>Both due Wed </a:t>
            </a:r>
            <a:r>
              <a:rPr lang="en-US" dirty="0" smtClean="0"/>
              <a:t>Sep 12 @ </a:t>
            </a:r>
            <a:r>
              <a:rPr lang="en-US" dirty="0" smtClean="0"/>
              <a:t>11:59pm</a:t>
            </a:r>
          </a:p>
          <a:p>
            <a:r>
              <a:rPr lang="en-US" dirty="0" smtClean="0"/>
              <a:t>Next reading</a:t>
            </a:r>
          </a:p>
          <a:p>
            <a:pPr lvl="1"/>
            <a:r>
              <a:rPr lang="en-US" dirty="0"/>
              <a:t>How to Conduct a Heuristic </a:t>
            </a:r>
            <a:r>
              <a:rPr lang="en-US" dirty="0" smtClean="0"/>
              <a:t>Evaluation</a:t>
            </a:r>
          </a:p>
          <a:p>
            <a:pPr lvl="1"/>
            <a:r>
              <a:rPr lang="en-US" dirty="0" smtClean="0"/>
              <a:t>Heuristic </a:t>
            </a:r>
            <a:r>
              <a:rPr lang="en-US" dirty="0"/>
              <a:t>Evaluation and Expert </a:t>
            </a:r>
            <a:r>
              <a:rPr lang="en-US" dirty="0" smtClean="0"/>
              <a:t>Reviews</a:t>
            </a:r>
          </a:p>
          <a:p>
            <a:r>
              <a:rPr lang="en-US" dirty="0" smtClean="0"/>
              <a:t>Entrepreneurship </a:t>
            </a:r>
            <a:r>
              <a:rPr lang="en-US" dirty="0"/>
              <a:t>Boot Camp, Sat Sep 8 (free)</a:t>
            </a:r>
          </a:p>
          <a:p>
            <a:pPr lvl="1"/>
            <a:r>
              <a:rPr lang="en-US" dirty="0" smtClean="0">
                <a:hlinkClick r:id="rId3"/>
              </a:rPr>
              <a:t>https</a:t>
            </a:r>
            <a:r>
              <a:rPr lang="en-US" dirty="0">
                <a:hlinkClick r:id="rId3"/>
              </a:rPr>
              <a:t>://t.e2ma.net/click/peg06/xgr0ug/529bgq</a:t>
            </a:r>
            <a:r>
              <a:rPr lang="en-US" dirty="0"/>
              <a:t> </a:t>
            </a:r>
          </a:p>
          <a:p>
            <a:r>
              <a:rPr lang="en-US" dirty="0"/>
              <a:t>Product Camp Pittsburgh, Sat Sep 22 (free)</a:t>
            </a:r>
          </a:p>
          <a:p>
            <a:pPr lvl="1"/>
            <a:r>
              <a:rPr lang="en-US" dirty="0" smtClean="0">
                <a:hlinkClick r:id="rId4"/>
              </a:rPr>
              <a:t>https</a:t>
            </a:r>
            <a:r>
              <a:rPr lang="en-US" dirty="0">
                <a:hlinkClick r:id="rId4"/>
              </a:rPr>
              <a:t>://www.pghpcamp.com/</a:t>
            </a:r>
            <a:endParaRPr lang="en-US" sz="2200" dirty="0" smtClean="0"/>
          </a:p>
        </p:txBody>
      </p:sp>
      <p:sp>
        <p:nvSpPr>
          <p:cNvPr id="4" name="Rectangle 3"/>
          <p:cNvSpPr/>
          <p:nvPr/>
        </p:nvSpPr>
        <p:spPr>
          <a:xfrm>
            <a:off x="-2895600" y="914400"/>
            <a:ext cx="2590800" cy="39624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Update this slide each semester</a:t>
            </a:r>
            <a:endParaRPr lang="en-US" dirty="0"/>
          </a:p>
        </p:txBody>
      </p:sp>
    </p:spTree>
    <p:extLst>
      <p:ext uri="{BB962C8B-B14F-4D97-AF65-F5344CB8AC3E}">
        <p14:creationId xmlns:p14="http://schemas.microsoft.com/office/powerpoint/2010/main" val="1159677022"/>
      </p:ext>
    </p:extLst>
  </p:cSld>
  <p:clrMapOvr>
    <a:masterClrMapping/>
  </p:clrMapOvr>
  <p:transition>
    <p:wipe/>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err="1" smtClean="0"/>
              <a:t>Administrivia</a:t>
            </a:r>
            <a:endParaRPr lang="en-US" dirty="0"/>
          </a:p>
        </p:txBody>
      </p:sp>
      <p:sp>
        <p:nvSpPr>
          <p:cNvPr id="3" name="Content Placeholder 2"/>
          <p:cNvSpPr>
            <a:spLocks noGrp="1"/>
          </p:cNvSpPr>
          <p:nvPr>
            <p:ph idx="1"/>
          </p:nvPr>
        </p:nvSpPr>
        <p:spPr/>
        <p:txBody>
          <a:bodyPr/>
          <a:lstStyle/>
          <a:p>
            <a:r>
              <a:rPr lang="en-US" dirty="0" smtClean="0"/>
              <a:t>HW0</a:t>
            </a:r>
          </a:p>
          <a:p>
            <a:pPr lvl="1"/>
            <a:r>
              <a:rPr lang="en-US" dirty="0" smtClean="0"/>
              <a:t>Looks like everyone passed, good work</a:t>
            </a:r>
          </a:p>
          <a:p>
            <a:pPr lvl="1"/>
            <a:r>
              <a:rPr lang="en-US" dirty="0" smtClean="0"/>
              <a:t>Don’t worry about specific grade, pass/fail </a:t>
            </a:r>
            <a:br>
              <a:rPr lang="en-US" dirty="0" smtClean="0"/>
            </a:br>
            <a:r>
              <a:rPr lang="en-US" dirty="0" smtClean="0"/>
              <a:t>(and not part of your final grade)</a:t>
            </a:r>
            <a:endParaRPr lang="en-US" dirty="0"/>
          </a:p>
        </p:txBody>
      </p:sp>
    </p:spTree>
    <p:extLst>
      <p:ext uri="{BB962C8B-B14F-4D97-AF65-F5344CB8AC3E}">
        <p14:creationId xmlns:p14="http://schemas.microsoft.com/office/powerpoint/2010/main" val="2004717984"/>
      </p:ext>
    </p:extLst>
  </p:cSld>
  <p:clrMapOvr>
    <a:masterClrMapping/>
  </p:clrMapOvr>
  <p:transition>
    <p:wipe/>
  </p:transition>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39970" name="Rectangle 2"/>
          <p:cNvSpPr>
            <a:spLocks noGrp="1"/>
          </p:cNvSpPr>
          <p:nvPr>
            <p:ph type="title"/>
          </p:nvPr>
        </p:nvSpPr>
        <p:spPr/>
        <p:txBody>
          <a:bodyPr/>
          <a:lstStyle/>
          <a:p>
            <a:r>
              <a:rPr lang="en-US" dirty="0" smtClean="0"/>
              <a:t>IDEO Shopping Cart</a:t>
            </a:r>
          </a:p>
        </p:txBody>
      </p:sp>
      <p:sp>
        <p:nvSpPr>
          <p:cNvPr id="339971" name="Rectangle 3"/>
          <p:cNvSpPr>
            <a:spLocks noGrp="1"/>
          </p:cNvSpPr>
          <p:nvPr>
            <p:ph type="body" idx="1"/>
          </p:nvPr>
        </p:nvSpPr>
        <p:spPr/>
        <p:txBody>
          <a:bodyPr/>
          <a:lstStyle/>
          <a:p>
            <a:endParaRPr lang="en-US"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200" dirty="0" smtClean="0"/>
          </a:p>
          <a:p>
            <a:endParaRPr lang="en-US" sz="2800" dirty="0" smtClean="0"/>
          </a:p>
          <a:p>
            <a:pPr marL="0" indent="0">
              <a:buNone/>
            </a:pPr>
            <a:r>
              <a:rPr lang="en-US" sz="2200" dirty="0" smtClean="0">
                <a:hlinkClick r:id="rId2"/>
              </a:rPr>
              <a:t>http://www.youtube.com/watch?v=M66ZU2PCIcM</a:t>
            </a:r>
            <a:r>
              <a:rPr lang="en-US" sz="2200" dirty="0" smtClean="0"/>
              <a:t> </a:t>
            </a:r>
          </a:p>
        </p:txBody>
      </p:sp>
      <p:pic>
        <p:nvPicPr>
          <p:cNvPr id="339973" name="Picture 5" descr="IDEO_Shopping_Car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9600" y="1173163"/>
            <a:ext cx="8077200" cy="43084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7933238"/>
      </p:ext>
    </p:extLst>
  </p:cSld>
  <p:clrMapOvr>
    <a:masterClrMapping/>
  </p:clrMapOvr>
  <p:transition>
    <p:wipe/>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1" name="Rectangle 3"/>
          <p:cNvSpPr>
            <a:spLocks noGrp="1"/>
          </p:cNvSpPr>
          <p:nvPr>
            <p:ph type="title" idx="4294967295"/>
          </p:nvPr>
        </p:nvSpPr>
        <p:spPr/>
        <p:txBody>
          <a:bodyPr/>
          <a:lstStyle/>
          <a:p>
            <a:r>
              <a:rPr lang="en-US" dirty="0" smtClean="0"/>
              <a:t>Overview of Today</a:t>
            </a:r>
          </a:p>
        </p:txBody>
      </p:sp>
      <p:sp>
        <p:nvSpPr>
          <p:cNvPr id="616452" name="Rectangle 4"/>
          <p:cNvSpPr>
            <a:spLocks noGrp="1"/>
          </p:cNvSpPr>
          <p:nvPr>
            <p:ph type="body" idx="4294967295"/>
          </p:nvPr>
        </p:nvSpPr>
        <p:spPr>
          <a:xfrm>
            <a:off x="609600" y="1600200"/>
            <a:ext cx="8305800" cy="4525963"/>
          </a:xfrm>
        </p:spPr>
        <p:txBody>
          <a:bodyPr/>
          <a:lstStyle/>
          <a:p>
            <a:r>
              <a:rPr lang="en-US" sz="3000" dirty="0" smtClean="0">
                <a:solidFill>
                  <a:schemeClr val="bg1">
                    <a:lumMod val="65000"/>
                  </a:schemeClr>
                </a:solidFill>
              </a:rPr>
              <a:t>Why Prototype?</a:t>
            </a:r>
          </a:p>
          <a:p>
            <a:r>
              <a:rPr lang="en-US" sz="3000" dirty="0" smtClean="0">
                <a:solidFill>
                  <a:schemeClr val="bg1">
                    <a:lumMod val="65000"/>
                  </a:schemeClr>
                </a:solidFill>
              </a:rPr>
              <a:t>Low-fidelity and High-fidelity Prototypes</a:t>
            </a:r>
          </a:p>
          <a:p>
            <a:r>
              <a:rPr lang="en-US" sz="3000" dirty="0" smtClean="0">
                <a:solidFill>
                  <a:schemeClr val="bg1">
                    <a:lumMod val="65000"/>
                  </a:schemeClr>
                </a:solidFill>
              </a:rPr>
              <a:t>Paper Prototyping</a:t>
            </a:r>
          </a:p>
          <a:p>
            <a:r>
              <a:rPr lang="en-US" sz="3000" dirty="0" smtClean="0">
                <a:solidFill>
                  <a:schemeClr val="bg1">
                    <a:lumMod val="65000"/>
                  </a:schemeClr>
                </a:solidFill>
              </a:rPr>
              <a:t>Wizard of Oz</a:t>
            </a:r>
          </a:p>
          <a:p>
            <a:r>
              <a:rPr lang="en-US" sz="3000" dirty="0" smtClean="0"/>
              <a:t>Some advanced prototyping concepts</a:t>
            </a:r>
          </a:p>
          <a:p>
            <a:r>
              <a:rPr lang="en-US" sz="3000" dirty="0" smtClean="0"/>
              <a:t>Running user studies</a:t>
            </a:r>
          </a:p>
          <a:p>
            <a:endParaRPr lang="en-US" sz="3000" dirty="0" smtClean="0"/>
          </a:p>
          <a:p>
            <a:endParaRPr lang="en-US" sz="3000" dirty="0" smtClean="0"/>
          </a:p>
        </p:txBody>
      </p:sp>
    </p:spTree>
    <p:extLst>
      <p:ext uri="{BB962C8B-B14F-4D97-AF65-F5344CB8AC3E}">
        <p14:creationId xmlns:p14="http://schemas.microsoft.com/office/powerpoint/2010/main" val="3298080829"/>
      </p:ext>
    </p:extLst>
  </p:cSld>
  <p:clrMapOvr>
    <a:masterClrMapping/>
  </p:clrMapOvr>
  <p:transition>
    <p:wipe/>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a:xfrm>
            <a:off x="609600" y="274638"/>
            <a:ext cx="8077200" cy="8683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sz="3200" dirty="0" smtClean="0">
                <a:latin typeface="Verdana" pitchFamily="34" charset="0"/>
              </a:rPr>
              <a:t>d</a:t>
            </a:r>
          </a:p>
        </p:txBody>
      </p:sp>
      <p:sp>
        <p:nvSpPr>
          <p:cNvPr id="38915" name="Rectangle 17"/>
          <p:cNvSpPr>
            <a:spLocks noGrp="1"/>
          </p:cNvSpPr>
          <p:nvPr>
            <p:ph type="body" idx="4294967295"/>
          </p:nvPr>
        </p:nvSpPr>
        <p:spPr>
          <a:xfrm>
            <a:off x="457200" y="1557338"/>
            <a:ext cx="8458200" cy="4538662"/>
          </a:xfrm>
        </p:spPr>
        <p:txBody>
          <a:bodyPr/>
          <a:lstStyle/>
          <a:p>
            <a:endParaRPr lang="en-US" sz="2800" dirty="0" smtClean="0">
              <a:latin typeface="Verdana" pitchFamily="34" charset="0"/>
            </a:endParaRPr>
          </a:p>
        </p:txBody>
      </p:sp>
      <p:pic>
        <p:nvPicPr>
          <p:cNvPr id="4" name="Picture 3" descr="http://static4.businessinsider.com/image/4b1428b9000000000010bcfb-1200/palm-had-one-of-the-biggest-hits-of-the-1990s-with-the-pilot-but-didnt-do-much-after-founder-jeff-hawkins-and-his-team-left.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872" y="0"/>
            <a:ext cx="9156872" cy="6902165"/>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733800" y="5257800"/>
            <a:ext cx="5187950" cy="14478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2800" b="1" dirty="0" err="1" smtClean="0">
                <a:solidFill>
                  <a:schemeClr val="tx1"/>
                </a:solidFill>
              </a:rPr>
              <a:t>Bodystorming</a:t>
            </a:r>
            <a:r>
              <a:rPr lang="en-US" sz="2800" b="1" dirty="0" smtClean="0">
                <a:solidFill>
                  <a:schemeClr val="tx1"/>
                </a:solidFill>
              </a:rPr>
              <a:t>: </a:t>
            </a:r>
            <a:r>
              <a:rPr lang="en-US" sz="2800" dirty="0" smtClean="0">
                <a:solidFill>
                  <a:schemeClr val="tx1"/>
                </a:solidFill>
              </a:rPr>
              <a:t>physically </a:t>
            </a:r>
            <a:r>
              <a:rPr lang="en-US" sz="2800" dirty="0">
                <a:solidFill>
                  <a:schemeClr val="tx1"/>
                </a:solidFill>
              </a:rPr>
              <a:t>go and pretend what it would be like</a:t>
            </a:r>
          </a:p>
          <a:p>
            <a:pPr marL="285750" indent="-285750">
              <a:buFont typeface="Arial" panose="020B0604020202020204" pitchFamily="34" charset="0"/>
              <a:buChar char="•"/>
            </a:pPr>
            <a:r>
              <a:rPr lang="en-US" sz="2800" dirty="0">
                <a:solidFill>
                  <a:schemeClr val="tx1"/>
                </a:solidFill>
              </a:rPr>
              <a:t>Think </a:t>
            </a:r>
            <a:r>
              <a:rPr lang="en-US" sz="2800" dirty="0" err="1">
                <a:solidFill>
                  <a:schemeClr val="tx1"/>
                </a:solidFill>
              </a:rPr>
              <a:t>improv</a:t>
            </a:r>
            <a:r>
              <a:rPr lang="en-US" sz="2800" dirty="0">
                <a:solidFill>
                  <a:schemeClr val="tx1"/>
                </a:solidFill>
              </a:rPr>
              <a:t> + </a:t>
            </a:r>
            <a:r>
              <a:rPr lang="en-US" sz="2800" dirty="0" smtClean="0">
                <a:solidFill>
                  <a:schemeClr val="tx1"/>
                </a:solidFill>
              </a:rPr>
              <a:t>design</a:t>
            </a:r>
            <a:endParaRPr lang="en-US" sz="2800" dirty="0">
              <a:solidFill>
                <a:schemeClr val="tx1"/>
              </a:solidFill>
            </a:endParaRPr>
          </a:p>
        </p:txBody>
      </p:sp>
    </p:spTree>
    <p:extLst>
      <p:ext uri="{BB962C8B-B14F-4D97-AF65-F5344CB8AC3E}">
        <p14:creationId xmlns:p14="http://schemas.microsoft.com/office/powerpoint/2010/main" val="3564037998"/>
      </p:ext>
    </p:extLst>
  </p:cSld>
  <p:clrMapOvr>
    <a:masterClrMapping/>
  </p:clrMapOvr>
  <p:transition>
    <p:wip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Rectangle 1"/>
          <p:cNvSpPr/>
          <p:nvPr/>
        </p:nvSpPr>
        <p:spPr>
          <a:xfrm>
            <a:off x="0" y="0"/>
            <a:ext cx="9144000" cy="6858000"/>
          </a:xfrm>
          <a:prstGeom prst="rect">
            <a:avLst/>
          </a:prstGeom>
          <a:solidFill>
            <a:schemeClr val="bg1"/>
          </a:solidFill>
          <a:ln>
            <a:noFill/>
          </a:ln>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pic>
        <p:nvPicPr>
          <p:cNvPr id="1028" name="Picture 4" descr="https://www.smashingmagazine.com/wp-content/uploads/2015/03/08-palm-pilot-opt.png"/>
          <p:cNvPicPr>
            <a:picLocks noChangeAspect="1" noChangeArrowheads="1"/>
          </p:cNvPicPr>
          <p:nvPr/>
        </p:nvPicPr>
        <p:blipFill rotWithShape="1">
          <a:blip r:embed="rId3">
            <a:extLst>
              <a:ext uri="{28A0092B-C50C-407E-A947-70E740481C1C}">
                <a14:useLocalDpi xmlns:a14="http://schemas.microsoft.com/office/drawing/2010/main" val="0"/>
              </a:ext>
            </a:extLst>
          </a:blip>
          <a:srcRect l="17000" r="17916"/>
          <a:stretch/>
        </p:blipFill>
        <p:spPr bwMode="auto">
          <a:xfrm>
            <a:off x="-299022" y="0"/>
            <a:ext cx="4413822" cy="67818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http://images.computerhistory.org/revonline/images/102716262p-03-01.jpg?w=600"/>
          <p:cNvPicPr>
            <a:picLocks noChangeAspect="1" noChangeArrowheads="1"/>
          </p:cNvPicPr>
          <p:nvPr/>
        </p:nvPicPr>
        <p:blipFill rotWithShape="1">
          <a:blip r:embed="rId4">
            <a:extLst>
              <a:ext uri="{28A0092B-C50C-407E-A947-70E740481C1C}">
                <a14:useLocalDpi xmlns:a14="http://schemas.microsoft.com/office/drawing/2010/main" val="0"/>
              </a:ext>
            </a:extLst>
          </a:blip>
          <a:srcRect l="6334"/>
          <a:stretch/>
        </p:blipFill>
        <p:spPr bwMode="auto">
          <a:xfrm>
            <a:off x="4038600" y="1143000"/>
            <a:ext cx="5353050" cy="4676776"/>
          </a:xfrm>
          <a:prstGeom prst="rect">
            <a:avLst/>
          </a:prstGeom>
          <a:noFill/>
          <a:extLst>
            <a:ext uri="{909E8E84-426E-40DD-AFC4-6F175D3DCCD1}">
              <a14:hiddenFill xmlns:a14="http://schemas.microsoft.com/office/drawing/2010/main">
                <a:solidFill>
                  <a:srgbClr val="FFFFFF"/>
                </a:solidFill>
              </a14:hiddenFill>
            </a:ext>
          </a:extLst>
        </p:spPr>
      </p:pic>
      <p:sp>
        <p:nvSpPr>
          <p:cNvPr id="5" name="Rectangle 4"/>
          <p:cNvSpPr/>
          <p:nvPr/>
        </p:nvSpPr>
        <p:spPr>
          <a:xfrm>
            <a:off x="3581400" y="5638800"/>
            <a:ext cx="5340350" cy="10668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pPr marL="285750" indent="-285750">
              <a:buFont typeface="Arial" panose="020B0604020202020204" pitchFamily="34" charset="0"/>
              <a:buChar char="•"/>
            </a:pPr>
            <a:r>
              <a:rPr lang="en-US" sz="2800" dirty="0" smtClean="0">
                <a:solidFill>
                  <a:schemeClr val="tx1"/>
                </a:solidFill>
              </a:rPr>
              <a:t>Q: Does this approach contradict “you are not the user”?</a:t>
            </a:r>
            <a:endParaRPr lang="en-US" sz="2800" dirty="0">
              <a:solidFill>
                <a:schemeClr val="tx1"/>
              </a:solidFill>
            </a:endParaRPr>
          </a:p>
        </p:txBody>
      </p:sp>
    </p:spTree>
    <p:extLst>
      <p:ext uri="{BB962C8B-B14F-4D97-AF65-F5344CB8AC3E}">
        <p14:creationId xmlns:p14="http://schemas.microsoft.com/office/powerpoint/2010/main" val="2301653324"/>
      </p:ext>
    </p:extLst>
  </p:cSld>
  <p:clrMapOvr>
    <a:masterClrMapping/>
  </p:clrMapOvr>
  <p:transition>
    <p:wipe/>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Slight Tangent: Lean Startup</a:t>
            </a:r>
            <a:endParaRPr lang="en-US" dirty="0"/>
          </a:p>
        </p:txBody>
      </p:sp>
      <p:sp>
        <p:nvSpPr>
          <p:cNvPr id="3" name="Content Placeholder 2"/>
          <p:cNvSpPr>
            <a:spLocks noGrp="1"/>
          </p:cNvSpPr>
          <p:nvPr>
            <p:ph idx="1"/>
          </p:nvPr>
        </p:nvSpPr>
        <p:spPr/>
        <p:txBody>
          <a:bodyPr/>
          <a:lstStyle/>
          <a:p>
            <a:r>
              <a:rPr lang="en-US" dirty="0" smtClean="0"/>
              <a:t>UX thinking combined with business </a:t>
            </a:r>
            <a:br>
              <a:rPr lang="en-US" dirty="0" smtClean="0"/>
            </a:br>
            <a:r>
              <a:rPr lang="en-US" dirty="0" smtClean="0"/>
              <a:t>thinking packaged for Silicon Valley</a:t>
            </a:r>
          </a:p>
          <a:p>
            <a:pPr lvl="1"/>
            <a:r>
              <a:rPr lang="en-US" dirty="0" smtClean="0"/>
              <a:t>Book and terminology popular in SV</a:t>
            </a:r>
          </a:p>
          <a:p>
            <a:r>
              <a:rPr lang="en-US" dirty="0" smtClean="0"/>
              <a:t>“Because startups often accidentally </a:t>
            </a:r>
            <a:br>
              <a:rPr lang="en-US" dirty="0" smtClean="0"/>
            </a:br>
            <a:r>
              <a:rPr lang="en-US" dirty="0" smtClean="0"/>
              <a:t>build something nobody wants, it doesn’t matter much if they do it on time and on budget.”</a:t>
            </a:r>
          </a:p>
          <a:p>
            <a:r>
              <a:rPr lang="en-US" dirty="0" smtClean="0"/>
              <a:t>“The goal of a startup is to figure out the right thing to build—the thing customers want and will pay for—as quickly as possible.”</a:t>
            </a:r>
          </a:p>
          <a:p>
            <a:endParaRPr lang="en-US" dirty="0"/>
          </a:p>
        </p:txBody>
      </p:sp>
      <p:pic>
        <p:nvPicPr>
          <p:cNvPr id="7" name="Picture 4" descr="Image result for lean startup"/>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47547" y="76200"/>
            <a:ext cx="2020253" cy="305174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13274452"/>
      </p:ext>
    </p:extLst>
  </p:cSld>
  <p:clrMapOvr>
    <a:masterClrMapping/>
  </p:clrMapOvr>
  <p:transition>
    <p:wipe/>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14400" y="3962400"/>
            <a:ext cx="5187950" cy="609600"/>
          </a:xfrm>
          <a:prstGeom prst="rect">
            <a:avLst/>
          </a:prstGeom>
          <a:solidFill>
            <a:srgbClr val="FFFF99"/>
          </a:solidFill>
          <a:ln>
            <a:solidFill>
              <a:schemeClr val="bg1">
                <a:lumMod val="65000"/>
              </a:schemeClr>
            </a:solidFill>
          </a:ln>
        </p:spPr>
        <p:style>
          <a:lnRef idx="1">
            <a:schemeClr val="accent1"/>
          </a:lnRef>
          <a:fillRef idx="3">
            <a:schemeClr val="accent1"/>
          </a:fillRef>
          <a:effectRef idx="2">
            <a:schemeClr val="accent1"/>
          </a:effectRef>
          <a:fontRef idx="minor">
            <a:schemeClr val="lt1"/>
          </a:fontRef>
        </p:style>
        <p:txBody>
          <a:bodyPr rtlCol="0" anchor="ctr"/>
          <a:lstStyle/>
          <a:p>
            <a:endParaRPr lang="en-US" sz="2800" dirty="0">
              <a:solidFill>
                <a:schemeClr val="tx1"/>
              </a:solidFill>
            </a:endParaRPr>
          </a:p>
        </p:txBody>
      </p:sp>
      <p:sp>
        <p:nvSpPr>
          <p:cNvPr id="2" name="Title 1"/>
          <p:cNvSpPr>
            <a:spLocks noGrp="1"/>
          </p:cNvSpPr>
          <p:nvPr>
            <p:ph type="title"/>
          </p:nvPr>
        </p:nvSpPr>
        <p:spPr/>
        <p:txBody>
          <a:bodyPr/>
          <a:lstStyle/>
          <a:p>
            <a:r>
              <a:rPr lang="en-US" dirty="0" smtClean="0"/>
              <a:t>Lean Startup</a:t>
            </a:r>
            <a:br>
              <a:rPr lang="en-US" dirty="0" smtClean="0"/>
            </a:br>
            <a:r>
              <a:rPr lang="en-US" sz="3200" i="1" dirty="0" smtClean="0"/>
              <a:t>Three Concepts If You Want to Fake It</a:t>
            </a:r>
            <a:endParaRPr lang="en-US" i="1" dirty="0"/>
          </a:p>
        </p:txBody>
      </p:sp>
      <p:sp>
        <p:nvSpPr>
          <p:cNvPr id="3" name="Content Placeholder 2"/>
          <p:cNvSpPr>
            <a:spLocks noGrp="1"/>
          </p:cNvSpPr>
          <p:nvPr>
            <p:ph idx="1"/>
          </p:nvPr>
        </p:nvSpPr>
        <p:spPr/>
        <p:txBody>
          <a:bodyPr/>
          <a:lstStyle/>
          <a:p>
            <a:r>
              <a:rPr lang="en-US" dirty="0" smtClean="0"/>
              <a:t>Value hypothesis</a:t>
            </a:r>
          </a:p>
          <a:p>
            <a:pPr lvl="1"/>
            <a:r>
              <a:rPr lang="en-US" dirty="0" smtClean="0"/>
              <a:t>Test whether a product or service really delivers value to customers once they are using it</a:t>
            </a:r>
          </a:p>
          <a:p>
            <a:pPr lvl="1"/>
            <a:r>
              <a:rPr lang="en-US" dirty="0"/>
              <a:t>Again, distinction between UX vs UI</a:t>
            </a:r>
          </a:p>
          <a:p>
            <a:pPr lvl="1"/>
            <a:r>
              <a:rPr lang="en-US" dirty="0" smtClean="0"/>
              <a:t>Treat it scientifically (validate assumptions)</a:t>
            </a:r>
          </a:p>
          <a:p>
            <a:r>
              <a:rPr lang="en-US" dirty="0" smtClean="0"/>
              <a:t>Minimum Viable Product (MVP)</a:t>
            </a:r>
          </a:p>
          <a:p>
            <a:pPr lvl="1"/>
            <a:r>
              <a:rPr lang="en-US" dirty="0" smtClean="0"/>
              <a:t>Version of product that enables a full turn of Build-Measure-Learn loop with minimum of effort and </a:t>
            </a:r>
            <a:r>
              <a:rPr lang="en-US" dirty="0" err="1" smtClean="0"/>
              <a:t>dev</a:t>
            </a:r>
            <a:endParaRPr lang="en-US" dirty="0" smtClean="0"/>
          </a:p>
        </p:txBody>
      </p:sp>
    </p:spTree>
    <p:extLst>
      <p:ext uri="{BB962C8B-B14F-4D97-AF65-F5344CB8AC3E}">
        <p14:creationId xmlns:p14="http://schemas.microsoft.com/office/powerpoint/2010/main" val="2050701889"/>
      </p:ext>
    </p:extLst>
  </p:cSld>
  <p:clrMapOvr>
    <a:masterClrMapping/>
  </p:clrMapOvr>
  <p:transition>
    <p:wipe/>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UI Hall of Fame or Shame?</a:t>
            </a:r>
            <a:endParaRPr lang="en-US" dirty="0"/>
          </a:p>
        </p:txBody>
      </p:sp>
      <p:sp>
        <p:nvSpPr>
          <p:cNvPr id="3" name="Content Placeholder 2"/>
          <p:cNvSpPr>
            <a:spLocks noGrp="1"/>
          </p:cNvSpPr>
          <p:nvPr>
            <p:ph idx="1"/>
          </p:nvPr>
        </p:nvSpPr>
        <p:spPr/>
        <p:txBody>
          <a:bodyPr/>
          <a:lstStyle/>
          <a:p>
            <a:endParaRPr lang="en-US" dirty="0"/>
          </a:p>
        </p:txBody>
      </p:sp>
      <p:pic>
        <p:nvPicPr>
          <p:cNvPr id="5124" name="Picture 4" descr="http://i.investopedia.com/inv/articles/site/Bloomberg%20Beginner%20-%205.gif"/>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1" y="990600"/>
            <a:ext cx="7696200" cy="5523155"/>
          </a:xfrm>
          <a:prstGeom prst="rect">
            <a:avLst/>
          </a:prstGeom>
          <a:noFill/>
          <a:extLst>
            <a:ext uri="{909E8E84-426E-40DD-AFC4-6F175D3DCCD1}">
              <a14:hiddenFill xmlns:a14="http://schemas.microsoft.com/office/drawing/2010/main">
                <a:solidFill>
                  <a:srgbClr val="FFFFFF"/>
                </a:solidFill>
              </a14:hiddenFill>
            </a:ext>
          </a:extLst>
        </p:spPr>
      </p:pic>
      <p:pic>
        <p:nvPicPr>
          <p:cNvPr id="5122" name="Picture 2" descr="http://graphics8.nytimes.com/images/2013/05/13/business/sub-jp-bloomberg/sub-jp-bloomberg-superJumbo.jpg"/>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4724400"/>
            <a:ext cx="3087013" cy="2057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70933200"/>
      </p:ext>
    </p:extLst>
  </p:cSld>
  <p:clrMapOvr>
    <a:masterClrMapping/>
  </p:clrMapOvr>
  <p:transition>
    <p:wipe/>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Startup</a:t>
            </a:r>
            <a:br>
              <a:rPr lang="en-US" dirty="0" smtClean="0"/>
            </a:br>
            <a:r>
              <a:rPr lang="en-US" sz="3200" i="1" dirty="0"/>
              <a:t>Three Concepts If You Want to Fake It</a:t>
            </a:r>
            <a:endParaRPr lang="en-US" dirty="0"/>
          </a:p>
        </p:txBody>
      </p:sp>
      <p:sp>
        <p:nvSpPr>
          <p:cNvPr id="3" name="Content Placeholder 2"/>
          <p:cNvSpPr>
            <a:spLocks noGrp="1"/>
          </p:cNvSpPr>
          <p:nvPr>
            <p:ph idx="1"/>
          </p:nvPr>
        </p:nvSpPr>
        <p:spPr/>
        <p:txBody>
          <a:bodyPr/>
          <a:lstStyle/>
          <a:p>
            <a:r>
              <a:rPr lang="en-US" dirty="0" smtClean="0"/>
              <a:t>Use the Build-</a:t>
            </a:r>
            <a:br>
              <a:rPr lang="en-US" dirty="0" smtClean="0"/>
            </a:br>
            <a:r>
              <a:rPr lang="en-US" dirty="0" smtClean="0"/>
              <a:t>Measure-Learn</a:t>
            </a:r>
            <a:br>
              <a:rPr lang="en-US" dirty="0" smtClean="0"/>
            </a:br>
            <a:r>
              <a:rPr lang="en-US" dirty="0" smtClean="0"/>
              <a:t>process to </a:t>
            </a:r>
            <a:br>
              <a:rPr lang="en-US" dirty="0" smtClean="0"/>
            </a:br>
            <a:r>
              <a:rPr lang="en-US" dirty="0" smtClean="0"/>
              <a:t>validate your</a:t>
            </a:r>
            <a:br>
              <a:rPr lang="en-US" dirty="0" smtClean="0"/>
            </a:br>
            <a:r>
              <a:rPr lang="en-US" dirty="0" smtClean="0"/>
              <a:t>value hypotheses</a:t>
            </a:r>
          </a:p>
          <a:p>
            <a:pPr lvl="1"/>
            <a:r>
              <a:rPr lang="en-US" dirty="0" smtClean="0"/>
              <a:t>Minimize your </a:t>
            </a:r>
            <a:br>
              <a:rPr lang="en-US" dirty="0" smtClean="0"/>
            </a:br>
            <a:r>
              <a:rPr lang="en-US" dirty="0" smtClean="0"/>
              <a:t>total time in this </a:t>
            </a:r>
            <a:br>
              <a:rPr lang="en-US" dirty="0" smtClean="0"/>
            </a:br>
            <a:r>
              <a:rPr lang="en-US" dirty="0" smtClean="0"/>
              <a:t>loop</a:t>
            </a:r>
          </a:p>
        </p:txBody>
      </p:sp>
      <p:pic>
        <p:nvPicPr>
          <p:cNvPr id="4" name="Picture 2" descr="Image result for lean startup build measure lear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886200" y="1494380"/>
            <a:ext cx="5029200" cy="524170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341062"/>
      </p:ext>
    </p:extLst>
  </p:cSld>
  <p:clrMapOvr>
    <a:masterClrMapping/>
  </p:clrMapOvr>
  <p:transition>
    <p:wipe/>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Startup</a:t>
            </a:r>
            <a:br>
              <a:rPr lang="en-US" dirty="0" smtClean="0"/>
            </a:br>
            <a:r>
              <a:rPr lang="en-US" sz="3200" i="1" dirty="0" smtClean="0"/>
              <a:t>Dropbox Example</a:t>
            </a:r>
            <a:endParaRPr lang="en-US" i="1" dirty="0"/>
          </a:p>
        </p:txBody>
      </p:sp>
      <p:sp>
        <p:nvSpPr>
          <p:cNvPr id="3" name="Content Placeholder 2"/>
          <p:cNvSpPr>
            <a:spLocks noGrp="1"/>
          </p:cNvSpPr>
          <p:nvPr>
            <p:ph idx="1"/>
          </p:nvPr>
        </p:nvSpPr>
        <p:spPr/>
        <p:txBody>
          <a:bodyPr/>
          <a:lstStyle/>
          <a:p>
            <a:r>
              <a:rPr lang="en-US" dirty="0" smtClean="0"/>
              <a:t>“The challenge was that it was impossible to demonstrate the working software in a prototype form.” </a:t>
            </a:r>
            <a:r>
              <a:rPr lang="en-US" dirty="0"/>
              <a:t>[technical hurdles, uptime</a:t>
            </a:r>
            <a:r>
              <a:rPr lang="en-US" dirty="0" smtClean="0"/>
              <a:t>]</a:t>
            </a:r>
          </a:p>
          <a:p>
            <a:r>
              <a:rPr lang="en-US" dirty="0" smtClean="0"/>
              <a:t>“To avoid the risk of waking up after years of development with a product nobody wanted, Drew did something unexpectedly easy: he made a video.” </a:t>
            </a:r>
          </a:p>
          <a:p>
            <a:r>
              <a:rPr lang="en-US" dirty="0" smtClean="0"/>
              <a:t>“The video was the minimum viable product.”</a:t>
            </a:r>
          </a:p>
        </p:txBody>
      </p:sp>
    </p:spTree>
    <p:extLst>
      <p:ext uri="{BB962C8B-B14F-4D97-AF65-F5344CB8AC3E}">
        <p14:creationId xmlns:p14="http://schemas.microsoft.com/office/powerpoint/2010/main" val="376531201"/>
      </p:ext>
    </p:extLst>
  </p:cSld>
  <p:clrMapOvr>
    <a:masterClrMapping/>
  </p:clrMapOvr>
  <p:transition>
    <p:wipe/>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smtClean="0"/>
          </a:p>
          <a:p>
            <a:r>
              <a:rPr lang="en-US" dirty="0" smtClean="0"/>
              <a:t>   </a:t>
            </a:r>
            <a:endParaRPr lang="en-US" dirty="0"/>
          </a:p>
          <a:p>
            <a:pPr marL="0" indent="0">
              <a:buNone/>
            </a:pPr>
            <a:r>
              <a:rPr lang="en-US" sz="2400" dirty="0" smtClean="0">
                <a:hlinkClick r:id="rId3"/>
              </a:rPr>
              <a:t> </a:t>
            </a:r>
          </a:p>
          <a:p>
            <a:pPr marL="0" indent="0">
              <a:buNone/>
            </a:pPr>
            <a:r>
              <a:rPr lang="en-US" sz="2400" dirty="0"/>
              <a:t>              </a:t>
            </a:r>
            <a:r>
              <a:rPr lang="en-US" sz="2400" dirty="0" smtClean="0">
                <a:hlinkClick r:id="rId3"/>
              </a:rPr>
              <a:t>https</a:t>
            </a:r>
            <a:r>
              <a:rPr lang="en-US" sz="2400" dirty="0">
                <a:hlinkClick r:id="rId3"/>
              </a:rPr>
              <a:t>://</a:t>
            </a:r>
            <a:r>
              <a:rPr lang="en-US" sz="2400" dirty="0" smtClean="0">
                <a:hlinkClick r:id="rId3"/>
              </a:rPr>
              <a:t>www.youtube.com/watch?v=7QmCUDHpNzE</a:t>
            </a:r>
            <a:r>
              <a:rPr lang="en-US" sz="2400" dirty="0" smtClean="0"/>
              <a:t> </a:t>
            </a:r>
            <a:endParaRPr lang="en-US" sz="2400" dirty="0"/>
          </a:p>
        </p:txBody>
      </p:sp>
      <p:pic>
        <p:nvPicPr>
          <p:cNvPr id="92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09600" y="-65776"/>
            <a:ext cx="7924800" cy="60126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6316682"/>
      </p:ext>
    </p:extLst>
  </p:cSld>
  <p:clrMapOvr>
    <a:masterClrMapping/>
  </p:clrMapOvr>
  <p:transition>
    <p:wipe/>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6"/>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latin typeface="+mj-lt"/>
            </a:endParaRPr>
          </a:p>
        </p:txBody>
      </p:sp>
      <p:sp>
        <p:nvSpPr>
          <p:cNvPr id="2" name="Title 1"/>
          <p:cNvSpPr>
            <a:spLocks noGrp="1"/>
          </p:cNvSpPr>
          <p:nvPr>
            <p:ph type="title"/>
          </p:nvPr>
        </p:nvSpPr>
        <p:spPr/>
        <p:txBody>
          <a:bodyPr/>
          <a:lstStyle/>
          <a:p>
            <a:r>
              <a:rPr lang="en-US" dirty="0" smtClean="0"/>
              <a:t>Lean Startup</a:t>
            </a:r>
            <a:br>
              <a:rPr lang="en-US" dirty="0" smtClean="0"/>
            </a:br>
            <a:r>
              <a:rPr lang="en-US" sz="3200" i="1" dirty="0" smtClean="0"/>
              <a:t>Aardvark Search Engine</a:t>
            </a:r>
            <a:endParaRPr lang="en-US" sz="3600" i="1" dirty="0"/>
          </a:p>
        </p:txBody>
      </p:sp>
      <p:sp>
        <p:nvSpPr>
          <p:cNvPr id="3" name="Content Placeholder 2"/>
          <p:cNvSpPr>
            <a:spLocks noGrp="1"/>
          </p:cNvSpPr>
          <p:nvPr>
            <p:ph idx="1"/>
          </p:nvPr>
        </p:nvSpPr>
        <p:spPr/>
        <p:txBody>
          <a:bodyPr/>
          <a:lstStyle/>
          <a:p>
            <a:r>
              <a:rPr lang="en-US" dirty="0" smtClean="0"/>
              <a:t>“We self-funded the company and released </a:t>
            </a:r>
            <a:br>
              <a:rPr lang="en-US" dirty="0" smtClean="0"/>
            </a:br>
            <a:r>
              <a:rPr lang="en-US" dirty="0" smtClean="0"/>
              <a:t>very cheap prototypes to test. What became Aardvark was the sixth prototype. Each prototype was a two- to four-week effort. “</a:t>
            </a:r>
          </a:p>
          <a:p>
            <a:r>
              <a:rPr lang="en-US" dirty="0" smtClean="0"/>
              <a:t>“We used humans to replicate the back end as much as possible. We invited one hundred to two hundred friends to try the prototypes and measured how many of them came back. The results were unambiguously negative until Aardvark.”</a:t>
            </a:r>
            <a:endParaRPr lang="en-US" dirty="0"/>
          </a:p>
        </p:txBody>
      </p:sp>
    </p:spTree>
    <p:extLst>
      <p:ext uri="{BB962C8B-B14F-4D97-AF65-F5344CB8AC3E}">
        <p14:creationId xmlns:p14="http://schemas.microsoft.com/office/powerpoint/2010/main" val="147499699"/>
      </p:ext>
    </p:extLst>
  </p:cSld>
  <p:clrMapOvr>
    <a:masterClrMapping/>
  </p:clrMapOvr>
  <p:transition>
    <p:wipe/>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Lean Startup</a:t>
            </a:r>
            <a:r>
              <a:rPr lang="en-US" smtClean="0"/>
              <a:t/>
            </a:r>
            <a:br>
              <a:rPr lang="en-US" smtClean="0"/>
            </a:br>
            <a:r>
              <a:rPr lang="en-US" sz="3200" i="1" smtClean="0"/>
              <a:t>Aardvark Search Engine</a:t>
            </a:r>
            <a:endParaRPr lang="en-US" sz="3600" i="1" dirty="0"/>
          </a:p>
        </p:txBody>
      </p:sp>
      <p:sp>
        <p:nvSpPr>
          <p:cNvPr id="3" name="Content Placeholder 2"/>
          <p:cNvSpPr>
            <a:spLocks noGrp="1"/>
          </p:cNvSpPr>
          <p:nvPr>
            <p:ph idx="1"/>
          </p:nvPr>
        </p:nvSpPr>
        <p:spPr/>
        <p:txBody>
          <a:bodyPr/>
          <a:lstStyle/>
          <a:p>
            <a:r>
              <a:rPr lang="en-US" dirty="0" smtClean="0"/>
              <a:t>“Imagine a service that allowed customers to ask questions of human researchers—for free—and expect a real-time response. Such a service (at scale) would lose money, but it is easy to build on a micro scale.” </a:t>
            </a:r>
            <a:r>
              <a:rPr lang="en-US" sz="2400" dirty="0" smtClean="0"/>
              <a:t>[Note Wizard of Oz approach]</a:t>
            </a:r>
            <a:endParaRPr lang="en-US" dirty="0" smtClean="0"/>
          </a:p>
          <a:p>
            <a:r>
              <a:rPr lang="en-US" dirty="0" smtClean="0"/>
              <a:t>“If we can solve the tough technical problems behind this artificial intelligence product, will people use it? Will their use lead to the creation of a product that has real value?”</a:t>
            </a:r>
            <a:endParaRPr lang="en-US" dirty="0"/>
          </a:p>
        </p:txBody>
      </p:sp>
    </p:spTree>
    <p:extLst>
      <p:ext uri="{BB962C8B-B14F-4D97-AF65-F5344CB8AC3E}">
        <p14:creationId xmlns:p14="http://schemas.microsoft.com/office/powerpoint/2010/main" val="2189791009"/>
      </p:ext>
    </p:extLst>
  </p:cSld>
  <p:clrMapOvr>
    <a:masterClrMapping/>
  </p:clrMapOvr>
  <p:transition>
    <p:wip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Prototyping Tools</a:t>
            </a:r>
            <a:endParaRPr lang="en-US" dirty="0"/>
          </a:p>
        </p:txBody>
      </p:sp>
      <p:sp>
        <p:nvSpPr>
          <p:cNvPr id="3" name="Content Placeholder 2"/>
          <p:cNvSpPr>
            <a:spLocks noGrp="1"/>
          </p:cNvSpPr>
          <p:nvPr>
            <p:ph idx="1"/>
          </p:nvPr>
        </p:nvSpPr>
        <p:spPr/>
        <p:txBody>
          <a:bodyPr/>
          <a:lstStyle/>
          <a:p>
            <a:r>
              <a:rPr lang="en-US" dirty="0" smtClean="0"/>
              <a:t>Lots of tools out there, check out comparison </a:t>
            </a:r>
            <a:br>
              <a:rPr lang="en-US" dirty="0" smtClean="0"/>
            </a:br>
            <a:r>
              <a:rPr lang="en-US" dirty="0" smtClean="0"/>
              <a:t>at Cooper Design</a:t>
            </a:r>
          </a:p>
          <a:p>
            <a:pPr lvl="1"/>
            <a:r>
              <a:rPr lang="en-US" dirty="0">
                <a:hlinkClick r:id="rId3"/>
              </a:rPr>
              <a:t>https://</a:t>
            </a:r>
            <a:r>
              <a:rPr lang="en-US" dirty="0" smtClean="0">
                <a:hlinkClick r:id="rId3"/>
              </a:rPr>
              <a:t>www.cooper.com/prototyping-tools</a:t>
            </a:r>
            <a:r>
              <a:rPr lang="en-US" dirty="0" smtClean="0"/>
              <a:t> </a:t>
            </a:r>
          </a:p>
          <a:p>
            <a:endParaRPr lang="en-US" dirty="0"/>
          </a:p>
        </p:txBody>
      </p:sp>
      <p:pic>
        <p:nvPicPr>
          <p:cNvPr id="15362" name="Picture 2" descr="Interactive, sortable table of prototyping tool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933450" y="3142043"/>
            <a:ext cx="7296150" cy="4020757"/>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41303002"/>
      </p:ext>
    </p:extLst>
  </p:cSld>
  <p:clrMapOvr>
    <a:masterClrMapping/>
  </p:clrMapOvr>
  <p:transition>
    <p:wip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Modern Prototyping Tools</a:t>
            </a:r>
            <a:endParaRPr lang="en-US" dirty="0"/>
          </a:p>
        </p:txBody>
      </p:sp>
      <p:sp>
        <p:nvSpPr>
          <p:cNvPr id="3" name="Content Placeholder 2"/>
          <p:cNvSpPr>
            <a:spLocks noGrp="1"/>
          </p:cNvSpPr>
          <p:nvPr>
            <p:ph idx="1"/>
          </p:nvPr>
        </p:nvSpPr>
        <p:spPr/>
        <p:txBody>
          <a:bodyPr/>
          <a:lstStyle/>
          <a:p>
            <a:r>
              <a:rPr lang="en-US" dirty="0" smtClean="0"/>
              <a:t>No support for transition to high-fidelity or actual working implementations</a:t>
            </a:r>
          </a:p>
          <a:p>
            <a:pPr lvl="1"/>
            <a:r>
              <a:rPr lang="en-US" dirty="0" smtClean="0"/>
              <a:t>From conversations with designers, they saw little value in a tool that could help in this transition</a:t>
            </a:r>
          </a:p>
          <a:p>
            <a:r>
              <a:rPr lang="en-US" dirty="0" smtClean="0"/>
              <a:t>Usually, </a:t>
            </a:r>
            <a:r>
              <a:rPr lang="en-US" dirty="0" err="1" smtClean="0"/>
              <a:t>devs</a:t>
            </a:r>
            <a:r>
              <a:rPr lang="en-US" dirty="0" smtClean="0"/>
              <a:t> just build from ground up based on </a:t>
            </a:r>
            <a:br>
              <a:rPr lang="en-US" dirty="0" smtClean="0"/>
            </a:br>
            <a:r>
              <a:rPr lang="en-US" dirty="0" smtClean="0"/>
              <a:t>the interactive prototypes or design spec</a:t>
            </a:r>
            <a:endParaRPr lang="en-US" dirty="0"/>
          </a:p>
        </p:txBody>
      </p:sp>
    </p:spTree>
    <p:extLst>
      <p:ext uri="{BB962C8B-B14F-4D97-AF65-F5344CB8AC3E}">
        <p14:creationId xmlns:p14="http://schemas.microsoft.com/office/powerpoint/2010/main" val="1907773933"/>
      </p:ext>
    </p:extLst>
  </p:cSld>
  <p:clrMapOvr>
    <a:masterClrMapping/>
  </p:clrMapOvr>
  <p:transition>
    <p:wip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1" name="Rectangle 3"/>
          <p:cNvSpPr>
            <a:spLocks noGrp="1"/>
          </p:cNvSpPr>
          <p:nvPr>
            <p:ph type="title" idx="4294967295"/>
          </p:nvPr>
        </p:nvSpPr>
        <p:spPr/>
        <p:txBody>
          <a:bodyPr/>
          <a:lstStyle/>
          <a:p>
            <a:r>
              <a:rPr lang="en-US" dirty="0" smtClean="0"/>
              <a:t>Overview of Today</a:t>
            </a:r>
          </a:p>
        </p:txBody>
      </p:sp>
      <p:sp>
        <p:nvSpPr>
          <p:cNvPr id="616452" name="Rectangle 4"/>
          <p:cNvSpPr>
            <a:spLocks noGrp="1"/>
          </p:cNvSpPr>
          <p:nvPr>
            <p:ph type="body" idx="4294967295"/>
          </p:nvPr>
        </p:nvSpPr>
        <p:spPr>
          <a:xfrm>
            <a:off x="609600" y="1600200"/>
            <a:ext cx="8305800" cy="4525963"/>
          </a:xfrm>
        </p:spPr>
        <p:txBody>
          <a:bodyPr/>
          <a:lstStyle/>
          <a:p>
            <a:r>
              <a:rPr lang="en-US" sz="3000" dirty="0" smtClean="0">
                <a:solidFill>
                  <a:schemeClr val="bg1">
                    <a:lumMod val="65000"/>
                  </a:schemeClr>
                </a:solidFill>
              </a:rPr>
              <a:t>Why Prototype?</a:t>
            </a:r>
          </a:p>
          <a:p>
            <a:r>
              <a:rPr lang="en-US" sz="3000" dirty="0" smtClean="0">
                <a:solidFill>
                  <a:schemeClr val="bg1">
                    <a:lumMod val="65000"/>
                  </a:schemeClr>
                </a:solidFill>
              </a:rPr>
              <a:t>Low-fidelity and High-fidelity Prototypes</a:t>
            </a:r>
          </a:p>
          <a:p>
            <a:r>
              <a:rPr lang="en-US" sz="3000" dirty="0" smtClean="0">
                <a:solidFill>
                  <a:schemeClr val="bg1">
                    <a:lumMod val="65000"/>
                  </a:schemeClr>
                </a:solidFill>
              </a:rPr>
              <a:t>Paper Prototyping</a:t>
            </a:r>
          </a:p>
          <a:p>
            <a:r>
              <a:rPr lang="en-US" sz="3000" dirty="0" smtClean="0">
                <a:solidFill>
                  <a:schemeClr val="bg1">
                    <a:lumMod val="65000"/>
                  </a:schemeClr>
                </a:solidFill>
              </a:rPr>
              <a:t>Wizard of Oz</a:t>
            </a:r>
          </a:p>
          <a:p>
            <a:r>
              <a:rPr lang="en-US" sz="3000" dirty="0" smtClean="0">
                <a:solidFill>
                  <a:schemeClr val="bg1">
                    <a:lumMod val="65000"/>
                  </a:schemeClr>
                </a:solidFill>
              </a:rPr>
              <a:t>Some advanced prototyping concepts</a:t>
            </a:r>
          </a:p>
          <a:p>
            <a:r>
              <a:rPr lang="en-US" sz="3000" dirty="0" smtClean="0"/>
              <a:t>Running user studies</a:t>
            </a:r>
          </a:p>
          <a:p>
            <a:endParaRPr lang="en-US" sz="3000" dirty="0" smtClean="0"/>
          </a:p>
          <a:p>
            <a:endParaRPr lang="en-US" sz="3000" dirty="0" smtClean="0"/>
          </a:p>
        </p:txBody>
      </p:sp>
    </p:spTree>
    <p:extLst>
      <p:ext uri="{BB962C8B-B14F-4D97-AF65-F5344CB8AC3E}">
        <p14:creationId xmlns:p14="http://schemas.microsoft.com/office/powerpoint/2010/main" val="3800567314"/>
      </p:ext>
    </p:extLst>
  </p:cSld>
  <p:clrMapOvr>
    <a:masterClrMapping/>
  </p:clrMapOvr>
  <p:transition>
    <p:wip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4229" name="Rectangle 5"/>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564226" name="Rectangle 2"/>
          <p:cNvSpPr>
            <a:spLocks noGrp="1"/>
          </p:cNvSpPr>
          <p:nvPr>
            <p:ph type="title" idx="4294967295"/>
          </p:nvPr>
        </p:nvSpPr>
        <p:spPr/>
        <p:txBody>
          <a:bodyPr/>
          <a:lstStyle/>
          <a:p>
            <a:r>
              <a:rPr lang="en-US" dirty="0" smtClean="0"/>
              <a:t>Preparing for a User Test</a:t>
            </a:r>
          </a:p>
        </p:txBody>
      </p:sp>
      <p:sp>
        <p:nvSpPr>
          <p:cNvPr id="564227" name="Rectangle 3"/>
          <p:cNvSpPr>
            <a:spLocks noGrp="1"/>
          </p:cNvSpPr>
          <p:nvPr>
            <p:ph type="body" idx="4294967295"/>
          </p:nvPr>
        </p:nvSpPr>
        <p:spPr/>
        <p:txBody>
          <a:bodyPr/>
          <a:lstStyle/>
          <a:p>
            <a:pPr>
              <a:lnSpc>
                <a:spcPct val="90000"/>
              </a:lnSpc>
            </a:pPr>
            <a:r>
              <a:rPr lang="en-US" sz="3000" dirty="0" smtClean="0"/>
              <a:t>Select people representative of target users</a:t>
            </a:r>
          </a:p>
          <a:p>
            <a:pPr lvl="1">
              <a:lnSpc>
                <a:spcPct val="90000"/>
              </a:lnSpc>
            </a:pPr>
            <a:r>
              <a:rPr lang="en-US" sz="2600" dirty="0" smtClean="0"/>
              <a:t>Minimize use of friends or family</a:t>
            </a:r>
          </a:p>
          <a:p>
            <a:pPr lvl="1">
              <a:lnSpc>
                <a:spcPct val="90000"/>
              </a:lnSpc>
            </a:pPr>
            <a:r>
              <a:rPr lang="en-US" sz="2600" dirty="0" smtClean="0"/>
              <a:t>Choose people with right job-specific vocabulary / knowledge, approximate if needed</a:t>
            </a:r>
          </a:p>
          <a:p>
            <a:pPr lvl="2">
              <a:lnSpc>
                <a:spcPct val="90000"/>
              </a:lnSpc>
            </a:pPr>
            <a:r>
              <a:rPr lang="en-US" sz="2600" dirty="0" smtClean="0"/>
              <a:t>Medical students, engineering students</a:t>
            </a:r>
          </a:p>
          <a:p>
            <a:pPr lvl="1">
              <a:lnSpc>
                <a:spcPct val="90000"/>
              </a:lnSpc>
            </a:pPr>
            <a:r>
              <a:rPr lang="en-US" sz="2600" dirty="0" smtClean="0"/>
              <a:t>Use incentives to get participants</a:t>
            </a:r>
          </a:p>
          <a:p>
            <a:pPr lvl="2">
              <a:lnSpc>
                <a:spcPct val="90000"/>
              </a:lnSpc>
            </a:pPr>
            <a:r>
              <a:rPr lang="en-US" sz="2600" dirty="0" smtClean="0"/>
              <a:t>T-shirts, mugs, gift certificates</a:t>
            </a:r>
          </a:p>
          <a:p>
            <a:pPr>
              <a:lnSpc>
                <a:spcPct val="90000"/>
              </a:lnSpc>
            </a:pPr>
            <a:r>
              <a:rPr lang="en-US" sz="3000" dirty="0" smtClean="0"/>
              <a:t>Prepare tasks typical of the </a:t>
            </a:r>
            <a:br>
              <a:rPr lang="en-US" sz="3000" dirty="0" smtClean="0"/>
            </a:br>
            <a:r>
              <a:rPr lang="en-US" sz="3000" dirty="0" smtClean="0"/>
              <a:t>product during actual use</a:t>
            </a:r>
          </a:p>
          <a:p>
            <a:pPr>
              <a:lnSpc>
                <a:spcPct val="90000"/>
              </a:lnSpc>
            </a:pPr>
            <a:r>
              <a:rPr lang="en-US" sz="3000" dirty="0" smtClean="0"/>
              <a:t>Practice to avoid “bugs”</a:t>
            </a:r>
          </a:p>
        </p:txBody>
      </p:sp>
      <p:pic>
        <p:nvPicPr>
          <p:cNvPr id="564228" name="Picture 4" descr="The image “http://www.frsoft.com/Images/Locator/nurse.jpg” cannot be displayed, because it contains error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858000" y="4314825"/>
            <a:ext cx="2133600" cy="216217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950453031"/>
      </p:ext>
    </p:extLst>
  </p:cSld>
  <p:clrMapOvr>
    <a:masterClrMapping/>
  </p:clrMapOvr>
  <p:transition>
    <p:wip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Roles in Conducting a User Test</a:t>
            </a:r>
          </a:p>
        </p:txBody>
      </p:sp>
      <p:sp>
        <p:nvSpPr>
          <p:cNvPr id="3" name="Content Placeholder 2"/>
          <p:cNvSpPr>
            <a:spLocks noGrp="1"/>
          </p:cNvSpPr>
          <p:nvPr>
            <p:ph idx="1"/>
          </p:nvPr>
        </p:nvSpPr>
        <p:spPr/>
        <p:txBody>
          <a:bodyPr/>
          <a:lstStyle/>
          <a:p>
            <a:r>
              <a:rPr lang="en-US" dirty="0"/>
              <a:t>Greeter</a:t>
            </a:r>
          </a:p>
          <a:p>
            <a:pPr lvl="1"/>
            <a:r>
              <a:rPr lang="en-US" dirty="0" smtClean="0"/>
              <a:t>Puts </a:t>
            </a:r>
            <a:r>
              <a:rPr lang="en-US" dirty="0"/>
              <a:t>users at ease </a:t>
            </a:r>
            <a:r>
              <a:rPr lang="en-US" dirty="0" smtClean="0"/>
              <a:t>and </a:t>
            </a:r>
            <a:r>
              <a:rPr lang="en-US" dirty="0"/>
              <a:t>gets demographic data</a:t>
            </a:r>
          </a:p>
          <a:p>
            <a:r>
              <a:rPr lang="en-US" dirty="0"/>
              <a:t>Facilitator</a:t>
            </a:r>
          </a:p>
          <a:p>
            <a:pPr lvl="1"/>
            <a:r>
              <a:rPr lang="en-US" dirty="0" smtClean="0"/>
              <a:t>Only </a:t>
            </a:r>
            <a:r>
              <a:rPr lang="en-US" dirty="0"/>
              <a:t>team member who speaks</a:t>
            </a:r>
          </a:p>
          <a:p>
            <a:pPr lvl="1"/>
            <a:r>
              <a:rPr lang="en-US" dirty="0" smtClean="0"/>
              <a:t>Gives </a:t>
            </a:r>
            <a:r>
              <a:rPr lang="en-US" dirty="0"/>
              <a:t>instructions, encourages thinking aloud</a:t>
            </a:r>
          </a:p>
          <a:p>
            <a:r>
              <a:rPr lang="en-US" dirty="0"/>
              <a:t>Computer</a:t>
            </a:r>
          </a:p>
          <a:p>
            <a:pPr lvl="1"/>
            <a:r>
              <a:rPr lang="en-US" dirty="0" smtClean="0"/>
              <a:t>Simulates </a:t>
            </a:r>
            <a:r>
              <a:rPr lang="en-US" dirty="0"/>
              <a:t>feedback and </a:t>
            </a:r>
            <a:r>
              <a:rPr lang="en-US" dirty="0" smtClean="0"/>
              <a:t>response (</a:t>
            </a:r>
            <a:r>
              <a:rPr lang="en-US" dirty="0" err="1" smtClean="0"/>
              <a:t>WOz</a:t>
            </a:r>
            <a:r>
              <a:rPr lang="en-US" dirty="0" smtClean="0"/>
              <a:t>)</a:t>
            </a:r>
            <a:endParaRPr lang="en-US" dirty="0"/>
          </a:p>
          <a:p>
            <a:r>
              <a:rPr lang="en-US" dirty="0"/>
              <a:t>Observers</a:t>
            </a:r>
          </a:p>
          <a:p>
            <a:pPr lvl="1"/>
            <a:r>
              <a:rPr lang="en-US" dirty="0" smtClean="0"/>
              <a:t>Take </a:t>
            </a:r>
            <a:r>
              <a:rPr lang="en-US" dirty="0"/>
              <a:t>notes </a:t>
            </a:r>
            <a:r>
              <a:rPr lang="en-US" dirty="0" smtClean="0"/>
              <a:t>and </a:t>
            </a:r>
            <a:r>
              <a:rPr lang="en-US" dirty="0"/>
              <a:t>recommendations</a:t>
            </a:r>
          </a:p>
          <a:p>
            <a:endParaRPr lang="en-US" dirty="0"/>
          </a:p>
        </p:txBody>
      </p:sp>
    </p:spTree>
    <p:extLst>
      <p:ext uri="{BB962C8B-B14F-4D97-AF65-F5344CB8AC3E}">
        <p14:creationId xmlns:p14="http://schemas.microsoft.com/office/powerpoint/2010/main" val="3677044729"/>
      </p:ext>
    </p:extLst>
  </p:cSld>
  <p:clrMapOvr>
    <a:masterClrMapping/>
  </p:clrMapOvr>
  <p:transition>
    <p:wip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Last Time</a:t>
            </a:r>
            <a:br>
              <a:rPr lang="en-US" dirty="0" smtClean="0"/>
            </a:br>
            <a:r>
              <a:rPr lang="en-US" sz="3200" i="1" dirty="0" smtClean="0"/>
              <a:t>What is Design?</a:t>
            </a:r>
            <a:endParaRPr lang="en-US" sz="3200" i="1" dirty="0"/>
          </a:p>
        </p:txBody>
      </p:sp>
      <p:sp>
        <p:nvSpPr>
          <p:cNvPr id="3" name="Content Placeholder 2"/>
          <p:cNvSpPr>
            <a:spLocks noGrp="1"/>
          </p:cNvSpPr>
          <p:nvPr>
            <p:ph idx="1"/>
          </p:nvPr>
        </p:nvSpPr>
        <p:spPr/>
        <p:txBody>
          <a:bodyPr/>
          <a:lstStyle/>
          <a:p>
            <a:r>
              <a:rPr lang="en-US" dirty="0"/>
              <a:t>You are not the user</a:t>
            </a:r>
          </a:p>
          <a:p>
            <a:r>
              <a:rPr lang="en-US" dirty="0" smtClean="0"/>
              <a:t>Great UX requires empathy</a:t>
            </a:r>
            <a:endParaRPr lang="en-US" dirty="0"/>
          </a:p>
          <a:p>
            <a:r>
              <a:rPr lang="en-US" dirty="0"/>
              <a:t>Iterative </a:t>
            </a:r>
            <a:r>
              <a:rPr lang="en-US" dirty="0" smtClean="0"/>
              <a:t>Design with</a:t>
            </a:r>
            <a:br>
              <a:rPr lang="en-US" dirty="0" smtClean="0"/>
            </a:br>
            <a:r>
              <a:rPr lang="en-US" dirty="0" smtClean="0"/>
              <a:t>Progressive Refinement</a:t>
            </a:r>
            <a:endParaRPr lang="en-US" dirty="0"/>
          </a:p>
          <a:p>
            <a:r>
              <a:rPr lang="en-US" dirty="0" smtClean="0"/>
              <a:t>Many </a:t>
            </a:r>
            <a:r>
              <a:rPr lang="en-US" dirty="0"/>
              <a:t>ways of measuring </a:t>
            </a:r>
            <a:r>
              <a:rPr lang="en-US" dirty="0" smtClean="0"/>
              <a:t>usability</a:t>
            </a:r>
          </a:p>
          <a:p>
            <a:pPr lvl="1"/>
            <a:r>
              <a:rPr lang="en-US" dirty="0" smtClean="0"/>
              <a:t>Depends </a:t>
            </a:r>
            <a:r>
              <a:rPr lang="en-US" dirty="0"/>
              <a:t>on </a:t>
            </a:r>
            <a:r>
              <a:rPr lang="en-US" dirty="0" smtClean="0"/>
              <a:t>your goals</a:t>
            </a:r>
          </a:p>
          <a:p>
            <a:pPr lvl="1"/>
            <a:r>
              <a:rPr lang="en-US" dirty="0" smtClean="0"/>
              <a:t>Useful, usable, desirable</a:t>
            </a:r>
            <a:endParaRPr lang="en-US" dirty="0"/>
          </a:p>
          <a:p>
            <a:r>
              <a:rPr lang="en-US" dirty="0"/>
              <a:t>Design from Data</a:t>
            </a:r>
          </a:p>
        </p:txBody>
      </p:sp>
      <p:grpSp>
        <p:nvGrpSpPr>
          <p:cNvPr id="9" name="Group 8"/>
          <p:cNvGrpSpPr/>
          <p:nvPr/>
        </p:nvGrpSpPr>
        <p:grpSpPr>
          <a:xfrm>
            <a:off x="6172200" y="2590800"/>
            <a:ext cx="3124200" cy="2809875"/>
            <a:chOff x="5994400" y="2235200"/>
            <a:chExt cx="3124200" cy="2809875"/>
          </a:xfrm>
        </p:grpSpPr>
        <p:pic>
          <p:nvPicPr>
            <p:cNvPr id="10" name="Picture 168"/>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4400" y="2235200"/>
              <a:ext cx="312420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Rectangle 6"/>
            <p:cNvSpPr>
              <a:spLocks noChangeArrowheads="1"/>
            </p:cNvSpPr>
            <p:nvPr/>
          </p:nvSpPr>
          <p:spPr bwMode="auto">
            <a:xfrm>
              <a:off x="7383462" y="2457450"/>
              <a:ext cx="9715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dirty="0">
                  <a:latin typeface="+mj-lt"/>
                </a:rPr>
                <a:t>Design</a:t>
              </a:r>
            </a:p>
          </p:txBody>
        </p:sp>
        <p:sp>
          <p:nvSpPr>
            <p:cNvPr id="17" name="Rectangle 7"/>
            <p:cNvSpPr>
              <a:spLocks noChangeArrowheads="1"/>
            </p:cNvSpPr>
            <p:nvPr/>
          </p:nvSpPr>
          <p:spPr bwMode="auto">
            <a:xfrm rot="17174897">
              <a:off x="5815727" y="3272633"/>
              <a:ext cx="13573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dirty="0">
                  <a:latin typeface="+mj-lt"/>
                </a:rPr>
                <a:t>Prototype</a:t>
              </a:r>
            </a:p>
          </p:txBody>
        </p:sp>
        <p:sp>
          <p:nvSpPr>
            <p:cNvPr id="18" name="Rectangle 8"/>
            <p:cNvSpPr>
              <a:spLocks noChangeArrowheads="1"/>
            </p:cNvSpPr>
            <p:nvPr/>
          </p:nvSpPr>
          <p:spPr bwMode="auto">
            <a:xfrm>
              <a:off x="7154862" y="4362450"/>
              <a:ext cx="11779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a:solidFill>
                    <a:schemeClr val="accent3">
                      <a:lumMod val="60000"/>
                      <a:lumOff val="40000"/>
                    </a:schemeClr>
                  </a:solidFill>
                  <a:latin typeface="+mj-lt"/>
                </a:rPr>
                <a:t>Evaluate</a:t>
              </a: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48200" y="152400"/>
            <a:ext cx="4114586" cy="215423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9273511"/>
      </p:ext>
    </p:extLst>
  </p:cSld>
  <p:clrMapOvr>
    <a:masterClrMapping/>
  </p:clrMapOvr>
  <p:transition>
    <p:wip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33858" name="Rectangle 2"/>
          <p:cNvSpPr>
            <a:spLocks noGrp="1"/>
          </p:cNvSpPr>
          <p:nvPr>
            <p:ph type="title" idx="4294967295"/>
          </p:nvPr>
        </p:nvSpPr>
        <p:spPr/>
        <p:txBody>
          <a:bodyPr/>
          <a:lstStyle/>
          <a:p>
            <a:r>
              <a:rPr lang="en-US" dirty="0" smtClean="0"/>
              <a:t>Conducting a User Test</a:t>
            </a:r>
          </a:p>
        </p:txBody>
      </p:sp>
      <p:sp>
        <p:nvSpPr>
          <p:cNvPr id="633859" name="Rectangle 3"/>
          <p:cNvSpPr>
            <a:spLocks noGrp="1"/>
          </p:cNvSpPr>
          <p:nvPr>
            <p:ph type="body" idx="4294967295"/>
          </p:nvPr>
        </p:nvSpPr>
        <p:spPr>
          <a:xfrm>
            <a:off x="457200" y="1557338"/>
            <a:ext cx="8458200" cy="4995862"/>
          </a:xfrm>
        </p:spPr>
        <p:txBody>
          <a:bodyPr/>
          <a:lstStyle/>
          <a:p>
            <a:r>
              <a:rPr lang="en-US" sz="3000" dirty="0" smtClean="0"/>
              <a:t>Typical session is 1 hour</a:t>
            </a:r>
          </a:p>
          <a:p>
            <a:pPr lvl="1"/>
            <a:r>
              <a:rPr lang="en-US" sz="2600" dirty="0" smtClean="0"/>
              <a:t>Preparation, the test, debriefing</a:t>
            </a:r>
          </a:p>
          <a:p>
            <a:r>
              <a:rPr lang="en-US" sz="3000" dirty="0" smtClean="0"/>
              <a:t>Make a recording or take good notes</a:t>
            </a:r>
          </a:p>
          <a:p>
            <a:pPr lvl="1"/>
            <a:r>
              <a:rPr lang="en-US" sz="2600" dirty="0" smtClean="0"/>
              <a:t>Can use camera, video camera, audio recorders</a:t>
            </a:r>
          </a:p>
          <a:p>
            <a:pPr lvl="1"/>
            <a:endParaRPr lang="en-US" sz="2600" dirty="0" smtClean="0"/>
          </a:p>
        </p:txBody>
      </p:sp>
      <p:pic>
        <p:nvPicPr>
          <p:cNvPr id="633894" name="Picture 38" descr="digital-voice-recorder"/>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284788" y="4038600"/>
            <a:ext cx="1763712" cy="2514600"/>
          </a:xfrm>
          <a:prstGeom prst="rect">
            <a:avLst/>
          </a:prstGeom>
          <a:noFill/>
          <a:extLst>
            <a:ext uri="{909E8E84-426E-40DD-AFC4-6F175D3DCCD1}">
              <a14:hiddenFill xmlns:a14="http://schemas.microsoft.com/office/drawing/2010/main">
                <a:solidFill>
                  <a:srgbClr val="FFFFFF"/>
                </a:solidFill>
              </a14:hiddenFill>
            </a:ext>
          </a:extLst>
        </p:spPr>
      </p:pic>
      <p:pic>
        <p:nvPicPr>
          <p:cNvPr id="11272" name="Picture 8"/>
          <p:cNvPicPr>
            <a:picLocks noChangeAspect="1" noChangeArrowheads="1"/>
          </p:cNvPicPr>
          <p:nvPr/>
        </p:nvPicPr>
        <p:blipFill>
          <a:blip r:embed="rId4">
            <a:clrChange>
              <a:clrFrom>
                <a:srgbClr val="A349A4"/>
              </a:clrFrom>
              <a:clrTo>
                <a:srgbClr val="A349A4">
                  <a:alpha val="0"/>
                </a:srgbClr>
              </a:clrTo>
            </a:clrChange>
            <a:extLst>
              <a:ext uri="{28A0092B-C50C-407E-A947-70E740481C1C}">
                <a14:useLocalDpi xmlns:a14="http://schemas.microsoft.com/office/drawing/2010/main" val="0"/>
              </a:ext>
            </a:extLst>
          </a:blip>
          <a:srcRect/>
          <a:stretch>
            <a:fillRect/>
          </a:stretch>
        </p:blipFill>
        <p:spPr bwMode="auto">
          <a:xfrm>
            <a:off x="1930400" y="4010025"/>
            <a:ext cx="3175000" cy="26955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209719206"/>
      </p:ext>
    </p:extLst>
  </p:cSld>
  <p:clrMapOvr>
    <a:masterClrMapping/>
  </p:clrMapOvr>
  <p:transition>
    <p:wip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 to Participants</a:t>
            </a:r>
          </a:p>
        </p:txBody>
      </p:sp>
      <p:sp>
        <p:nvSpPr>
          <p:cNvPr id="3" name="Content Placeholder 2"/>
          <p:cNvSpPr>
            <a:spLocks noGrp="1"/>
          </p:cNvSpPr>
          <p:nvPr>
            <p:ph idx="1"/>
          </p:nvPr>
        </p:nvSpPr>
        <p:spPr/>
        <p:txBody>
          <a:bodyPr/>
          <a:lstStyle/>
          <a:p>
            <a:r>
              <a:rPr lang="en-US" dirty="0"/>
              <a:t>Describe purpose of evaluation</a:t>
            </a:r>
          </a:p>
          <a:p>
            <a:pPr lvl="1"/>
            <a:r>
              <a:rPr lang="en-US" dirty="0"/>
              <a:t>“I’m testing the product; I’m not testing you</a:t>
            </a:r>
            <a:r>
              <a:rPr lang="en-US" dirty="0" smtClean="0"/>
              <a:t>”</a:t>
            </a:r>
          </a:p>
          <a:p>
            <a:r>
              <a:rPr lang="en-US" dirty="0" smtClean="0"/>
              <a:t>Tell </a:t>
            </a:r>
            <a:r>
              <a:rPr lang="en-US" dirty="0"/>
              <a:t>them they can quit at any time</a:t>
            </a:r>
          </a:p>
          <a:p>
            <a:r>
              <a:rPr lang="en-US" dirty="0"/>
              <a:t>Demonstrate any </a:t>
            </a:r>
            <a:r>
              <a:rPr lang="en-US" dirty="0" smtClean="0"/>
              <a:t>equipment and how to use</a:t>
            </a:r>
            <a:endParaRPr lang="en-US" dirty="0"/>
          </a:p>
          <a:p>
            <a:r>
              <a:rPr lang="en-US" dirty="0"/>
              <a:t>Explain how to think aloud</a:t>
            </a:r>
          </a:p>
          <a:p>
            <a:pPr lvl="1"/>
            <a:r>
              <a:rPr lang="en-US" dirty="0" smtClean="0"/>
              <a:t>Tell </a:t>
            </a:r>
            <a:r>
              <a:rPr lang="en-US" dirty="0"/>
              <a:t>us what they are trying to do</a:t>
            </a:r>
          </a:p>
          <a:p>
            <a:pPr lvl="1"/>
            <a:r>
              <a:rPr lang="en-US" dirty="0" smtClean="0"/>
              <a:t>Tell </a:t>
            </a:r>
            <a:r>
              <a:rPr lang="en-US" dirty="0"/>
              <a:t>us questions that arise as they work</a:t>
            </a:r>
          </a:p>
          <a:p>
            <a:pPr lvl="1"/>
            <a:r>
              <a:rPr lang="en-US" dirty="0" smtClean="0"/>
              <a:t>Tell </a:t>
            </a:r>
            <a:r>
              <a:rPr lang="en-US" dirty="0"/>
              <a:t>us things they read</a:t>
            </a:r>
          </a:p>
          <a:p>
            <a:endParaRPr lang="en-US" dirty="0"/>
          </a:p>
        </p:txBody>
      </p:sp>
    </p:spTree>
    <p:extLst>
      <p:ext uri="{BB962C8B-B14F-4D97-AF65-F5344CB8AC3E}">
        <p14:creationId xmlns:p14="http://schemas.microsoft.com/office/powerpoint/2010/main" val="544510986"/>
      </p:ext>
    </p:extLst>
  </p:cSld>
  <p:clrMapOvr>
    <a:masterClrMapping/>
  </p:clrMapOvr>
  <p:transition>
    <p:wip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Instructions to Participants</a:t>
            </a:r>
          </a:p>
        </p:txBody>
      </p:sp>
      <p:sp>
        <p:nvSpPr>
          <p:cNvPr id="3" name="Content Placeholder 2"/>
          <p:cNvSpPr>
            <a:spLocks noGrp="1"/>
          </p:cNvSpPr>
          <p:nvPr>
            <p:ph idx="1"/>
          </p:nvPr>
        </p:nvSpPr>
        <p:spPr/>
        <p:txBody>
          <a:bodyPr/>
          <a:lstStyle/>
          <a:p>
            <a:pPr>
              <a:lnSpc>
                <a:spcPct val="90000"/>
              </a:lnSpc>
            </a:pPr>
            <a:r>
              <a:rPr lang="en-US" dirty="0"/>
              <a:t>Explain that you will not provide help</a:t>
            </a:r>
          </a:p>
          <a:p>
            <a:pPr>
              <a:lnSpc>
                <a:spcPct val="90000"/>
              </a:lnSpc>
            </a:pPr>
            <a:r>
              <a:rPr lang="en-US" dirty="0"/>
              <a:t>Explain basic concept of </a:t>
            </a:r>
            <a:r>
              <a:rPr lang="en-US" dirty="0" smtClean="0"/>
              <a:t>UI</a:t>
            </a:r>
            <a:r>
              <a:rPr lang="en-US" dirty="0"/>
              <a:t>, but not too much</a:t>
            </a:r>
          </a:p>
          <a:p>
            <a:pPr>
              <a:lnSpc>
                <a:spcPct val="90000"/>
              </a:lnSpc>
            </a:pPr>
            <a:r>
              <a:rPr lang="en-US" dirty="0"/>
              <a:t>Describe the task</a:t>
            </a:r>
          </a:p>
          <a:p>
            <a:pPr lvl="1">
              <a:lnSpc>
                <a:spcPct val="90000"/>
              </a:lnSpc>
            </a:pPr>
            <a:r>
              <a:rPr lang="en-US" dirty="0"/>
              <a:t>Give written instructions, one task at a </a:t>
            </a:r>
            <a:r>
              <a:rPr lang="en-US" dirty="0" smtClean="0"/>
              <a:t>time</a:t>
            </a:r>
          </a:p>
          <a:p>
            <a:pPr lvl="1">
              <a:lnSpc>
                <a:spcPct val="90000"/>
              </a:lnSpc>
            </a:pPr>
            <a:r>
              <a:rPr lang="en-US" dirty="0" smtClean="0"/>
              <a:t>Also common to ask participants to read task aloud</a:t>
            </a:r>
          </a:p>
          <a:p>
            <a:pPr lvl="1">
              <a:lnSpc>
                <a:spcPct val="90000"/>
              </a:lnSpc>
            </a:pPr>
            <a:r>
              <a:rPr lang="en-US" dirty="0" smtClean="0"/>
              <a:t>This gets them into mindset of </a:t>
            </a:r>
            <a:r>
              <a:rPr lang="en-US" dirty="0" err="1" smtClean="0"/>
              <a:t>thinkaloud</a:t>
            </a:r>
            <a:r>
              <a:rPr lang="en-US" dirty="0" smtClean="0"/>
              <a:t> protocol</a:t>
            </a:r>
            <a:endParaRPr lang="en-US" dirty="0"/>
          </a:p>
        </p:txBody>
      </p:sp>
      <p:pic>
        <p:nvPicPr>
          <p:cNvPr id="4" name="Picture 11"/>
          <p:cNvPicPr>
            <a:picLocks noChangeAspect="1" noChangeArrowheads="1"/>
          </p:cNvPicPr>
          <p:nvPr/>
        </p:nvPicPr>
        <p:blipFill>
          <a:blip r:embed="rId2">
            <a:clrChange>
              <a:clrFrom>
                <a:srgbClr val="000000"/>
              </a:clrFrom>
              <a:clrTo>
                <a:srgbClr val="000000">
                  <a:alpha val="0"/>
                </a:srgbClr>
              </a:clrTo>
            </a:clrChange>
            <a:extLst>
              <a:ext uri="{28A0092B-C50C-407E-A947-70E740481C1C}">
                <a14:useLocalDpi xmlns:a14="http://schemas.microsoft.com/office/drawing/2010/main" val="0"/>
              </a:ext>
            </a:extLst>
          </a:blip>
          <a:srcRect/>
          <a:stretch>
            <a:fillRect/>
          </a:stretch>
        </p:blipFill>
        <p:spPr bwMode="auto">
          <a:xfrm>
            <a:off x="2514600" y="4251325"/>
            <a:ext cx="4000500" cy="27590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48973660"/>
      </p:ext>
    </p:extLst>
  </p:cSld>
  <p:clrMapOvr>
    <a:masterClrMapping/>
  </p:clrMapOvr>
  <p:transition>
    <p:wip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68329" name="Rectangle 9"/>
          <p:cNvSpPr>
            <a:spLocks noGrp="1"/>
          </p:cNvSpPr>
          <p:nvPr>
            <p:ph type="title" idx="4294967295"/>
          </p:nvPr>
        </p:nvSpPr>
        <p:spPr/>
        <p:txBody>
          <a:bodyPr/>
          <a:lstStyle/>
          <a:p>
            <a:r>
              <a:rPr lang="en-US" dirty="0" smtClean="0"/>
              <a:t>Ethical Considerations</a:t>
            </a:r>
          </a:p>
        </p:txBody>
      </p:sp>
      <p:sp>
        <p:nvSpPr>
          <p:cNvPr id="568330" name="Rectangle 10"/>
          <p:cNvSpPr>
            <a:spLocks noGrp="1"/>
          </p:cNvSpPr>
          <p:nvPr>
            <p:ph type="body" idx="4294967295"/>
          </p:nvPr>
        </p:nvSpPr>
        <p:spPr>
          <a:xfrm>
            <a:off x="609600" y="1447800"/>
            <a:ext cx="8534400" cy="4525963"/>
          </a:xfrm>
        </p:spPr>
        <p:txBody>
          <a:bodyPr/>
          <a:lstStyle/>
          <a:p>
            <a:r>
              <a:rPr lang="en-US" sz="3000" dirty="0" smtClean="0"/>
              <a:t>Sometimes tests can be distressing</a:t>
            </a:r>
          </a:p>
          <a:p>
            <a:pPr lvl="1"/>
            <a:r>
              <a:rPr lang="en-US" sz="2600" dirty="0" smtClean="0"/>
              <a:t>Users have left in tears</a:t>
            </a:r>
          </a:p>
          <a:p>
            <a:r>
              <a:rPr lang="en-US" sz="3000" dirty="0" smtClean="0"/>
              <a:t>You have a responsibility to alleviate</a:t>
            </a:r>
          </a:p>
          <a:p>
            <a:pPr lvl="1"/>
            <a:r>
              <a:rPr lang="en-US" sz="2600" dirty="0" smtClean="0"/>
              <a:t>Make voluntary with informed consent</a:t>
            </a:r>
          </a:p>
          <a:p>
            <a:pPr lvl="1"/>
            <a:r>
              <a:rPr lang="en-US" sz="2600" dirty="0" smtClean="0"/>
              <a:t>Avoid pressure to participate</a:t>
            </a:r>
          </a:p>
          <a:p>
            <a:pPr lvl="1"/>
            <a:r>
              <a:rPr lang="en-US" sz="2600" dirty="0" smtClean="0"/>
              <a:t>Let them know they can stop at any time</a:t>
            </a:r>
          </a:p>
          <a:p>
            <a:pPr lvl="1"/>
            <a:r>
              <a:rPr lang="en-US" sz="2600" dirty="0" smtClean="0"/>
              <a:t>Stress that you are testing system, not them</a:t>
            </a:r>
          </a:p>
          <a:p>
            <a:pPr lvl="1"/>
            <a:r>
              <a:rPr lang="en-US" sz="2600" dirty="0" smtClean="0"/>
              <a:t>Anonymize collected data</a:t>
            </a:r>
          </a:p>
          <a:p>
            <a:r>
              <a:rPr lang="en-US" sz="3000" dirty="0" smtClean="0"/>
              <a:t>Often must get human subjects approval (IRB)</a:t>
            </a:r>
          </a:p>
        </p:txBody>
      </p:sp>
    </p:spTree>
    <p:extLst>
      <p:ext uri="{BB962C8B-B14F-4D97-AF65-F5344CB8AC3E}">
        <p14:creationId xmlns:p14="http://schemas.microsoft.com/office/powerpoint/2010/main" val="2122651856"/>
      </p:ext>
    </p:extLst>
  </p:cSld>
  <p:clrMapOvr>
    <a:masterClrMapping/>
  </p:clrMapOvr>
  <p:transition>
    <p:wip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69346" name="Rectangle 2"/>
          <p:cNvSpPr>
            <a:spLocks noGrp="1"/>
          </p:cNvSpPr>
          <p:nvPr>
            <p:ph type="title" idx="4294967295"/>
          </p:nvPr>
        </p:nvSpPr>
        <p:spPr/>
        <p:txBody>
          <a:bodyPr/>
          <a:lstStyle/>
          <a:p>
            <a:r>
              <a:rPr lang="en-US" dirty="0" smtClean="0"/>
              <a:t>Conducting a Test</a:t>
            </a:r>
          </a:p>
        </p:txBody>
      </p:sp>
      <p:sp>
        <p:nvSpPr>
          <p:cNvPr id="569347" name="Rectangle 3"/>
          <p:cNvSpPr>
            <a:spLocks noChangeArrowheads="1"/>
          </p:cNvSpPr>
          <p:nvPr/>
        </p:nvSpPr>
        <p:spPr bwMode="auto">
          <a:xfrm>
            <a:off x="457200" y="1295400"/>
            <a:ext cx="8458200" cy="54864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342900" indent="-342900" eaLnBrk="0" hangingPunct="0">
              <a:spcBef>
                <a:spcPct val="20000"/>
              </a:spcBef>
              <a:buFont typeface="Arial" charset="0"/>
              <a:buChar char="•"/>
            </a:pPr>
            <a:r>
              <a:rPr lang="en-US" sz="3000" dirty="0">
                <a:latin typeface="Calibri" panose="020F0502020204030204" pitchFamily="34" charset="0"/>
              </a:rPr>
              <a:t>Do a debriefing at the end</a:t>
            </a:r>
          </a:p>
          <a:p>
            <a:pPr marL="742950" lvl="1" indent="-285750" eaLnBrk="0" hangingPunct="0">
              <a:spcBef>
                <a:spcPct val="20000"/>
              </a:spcBef>
              <a:buFont typeface="Arial" charset="0"/>
              <a:buChar char="–"/>
            </a:pPr>
            <a:r>
              <a:rPr lang="en-US" sz="2600" dirty="0" smtClean="0">
                <a:latin typeface="Calibri" panose="020F0502020204030204" pitchFamily="34" charset="0"/>
              </a:rPr>
              <a:t>What did they like the least about the UI? Best?</a:t>
            </a:r>
          </a:p>
          <a:p>
            <a:pPr marL="1200150" lvl="2" indent="-285750" eaLnBrk="0" hangingPunct="0">
              <a:spcBef>
                <a:spcPct val="20000"/>
              </a:spcBef>
              <a:buFont typeface="Arial" charset="0"/>
              <a:buChar char="–"/>
            </a:pPr>
            <a:r>
              <a:rPr lang="en-US" sz="2600" dirty="0" smtClean="0">
                <a:latin typeface="Calibri" panose="020F0502020204030204" pitchFamily="34" charset="0"/>
              </a:rPr>
              <a:t>Get participants to be critical at start</a:t>
            </a:r>
          </a:p>
          <a:p>
            <a:pPr marL="742950" lvl="1" indent="-285750" eaLnBrk="0" hangingPunct="0">
              <a:spcBef>
                <a:spcPct val="20000"/>
              </a:spcBef>
              <a:buFont typeface="Arial" charset="0"/>
              <a:buChar char="–"/>
            </a:pPr>
            <a:r>
              <a:rPr lang="en-US" sz="2600" dirty="0" smtClean="0">
                <a:latin typeface="Calibri" panose="020F0502020204030204" pitchFamily="34" charset="0"/>
              </a:rPr>
              <a:t>Were </a:t>
            </a:r>
            <a:r>
              <a:rPr lang="en-US" sz="2600" dirty="0">
                <a:latin typeface="Calibri" panose="020F0502020204030204" pitchFamily="34" charset="0"/>
              </a:rPr>
              <a:t>tasks realistic? </a:t>
            </a:r>
          </a:p>
          <a:p>
            <a:pPr marL="742950" lvl="1" indent="-285750" eaLnBrk="0" hangingPunct="0">
              <a:spcBef>
                <a:spcPct val="20000"/>
              </a:spcBef>
              <a:buFont typeface="Arial" charset="0"/>
              <a:buChar char="–"/>
            </a:pPr>
            <a:r>
              <a:rPr lang="en-US" sz="2600" dirty="0">
                <a:latin typeface="Calibri" panose="020F0502020204030204" pitchFamily="34" charset="0"/>
              </a:rPr>
              <a:t>What parts made sense? Confusing?</a:t>
            </a:r>
          </a:p>
          <a:p>
            <a:pPr marL="742950" lvl="1" indent="-285750" eaLnBrk="0" hangingPunct="0">
              <a:spcBef>
                <a:spcPct val="20000"/>
              </a:spcBef>
              <a:buFont typeface="Arial" charset="0"/>
              <a:buChar char="–"/>
            </a:pPr>
            <a:r>
              <a:rPr lang="en-US" sz="2600" dirty="0">
                <a:latin typeface="Calibri" panose="020F0502020204030204" pitchFamily="34" charset="0"/>
              </a:rPr>
              <a:t>Any features missing?</a:t>
            </a:r>
          </a:p>
        </p:txBody>
      </p:sp>
      <p:pic>
        <p:nvPicPr>
          <p:cNvPr id="56934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343400" y="3801280"/>
            <a:ext cx="4724400" cy="296940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66614649"/>
      </p:ext>
    </p:extLst>
  </p:cSld>
  <p:clrMapOvr>
    <a:masterClrMapping/>
  </p:clrMapOvr>
  <p:transition>
    <p:wip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71394" name="Rectangle 2"/>
          <p:cNvSpPr>
            <a:spLocks noGrp="1"/>
          </p:cNvSpPr>
          <p:nvPr>
            <p:ph type="title" idx="4294967295"/>
          </p:nvPr>
        </p:nvSpPr>
        <p:spPr/>
        <p:txBody>
          <a:bodyPr/>
          <a:lstStyle/>
          <a:p>
            <a:r>
              <a:rPr lang="en-US" dirty="0" smtClean="0"/>
              <a:t>Evaluating Results</a:t>
            </a:r>
          </a:p>
        </p:txBody>
      </p:sp>
      <p:sp>
        <p:nvSpPr>
          <p:cNvPr id="571395" name="Rectangle 3"/>
          <p:cNvSpPr>
            <a:spLocks noGrp="1"/>
          </p:cNvSpPr>
          <p:nvPr>
            <p:ph type="body" idx="4294967295"/>
          </p:nvPr>
        </p:nvSpPr>
        <p:spPr/>
        <p:txBody>
          <a:bodyPr/>
          <a:lstStyle/>
          <a:p>
            <a:r>
              <a:rPr lang="en-US" sz="3000" dirty="0" smtClean="0"/>
              <a:t>Sort and prioritize observations</a:t>
            </a:r>
          </a:p>
          <a:p>
            <a:pPr lvl="1"/>
            <a:r>
              <a:rPr lang="en-US" sz="2600" dirty="0" smtClean="0"/>
              <a:t>What was important?</a:t>
            </a:r>
          </a:p>
          <a:p>
            <a:pPr lvl="1"/>
            <a:r>
              <a:rPr lang="en-US" sz="2600" dirty="0" smtClean="0"/>
              <a:t>Lots of problems in the same area?</a:t>
            </a:r>
          </a:p>
          <a:p>
            <a:r>
              <a:rPr lang="en-US" sz="3000" dirty="0" smtClean="0"/>
              <a:t>Create a written report on findings</a:t>
            </a:r>
          </a:p>
          <a:p>
            <a:pPr lvl="1"/>
            <a:r>
              <a:rPr lang="en-US" sz="2600" dirty="0" smtClean="0"/>
              <a:t>Gives agenda for meeting on design changes</a:t>
            </a:r>
          </a:p>
          <a:p>
            <a:r>
              <a:rPr lang="en-US" sz="3000" dirty="0" smtClean="0"/>
              <a:t>Make changes and iterate on your design</a:t>
            </a:r>
          </a:p>
          <a:p>
            <a:pPr lvl="1"/>
            <a:r>
              <a:rPr lang="en-US" sz="2600" dirty="0" smtClean="0"/>
              <a:t>Again, note similarity between iterative design </a:t>
            </a:r>
            <a:br>
              <a:rPr lang="en-US" sz="2600" dirty="0" smtClean="0"/>
            </a:br>
            <a:r>
              <a:rPr lang="en-US" sz="2600" dirty="0" smtClean="0"/>
              <a:t>and Lean Startup philosophy</a:t>
            </a:r>
          </a:p>
        </p:txBody>
      </p:sp>
    </p:spTree>
    <p:extLst>
      <p:ext uri="{BB962C8B-B14F-4D97-AF65-F5344CB8AC3E}">
        <p14:creationId xmlns:p14="http://schemas.microsoft.com/office/powerpoint/2010/main" val="4253192330"/>
      </p:ext>
    </p:extLst>
  </p:cSld>
  <p:clrMapOvr>
    <a:masterClrMapping/>
  </p:clrMapOvr>
  <p:transition>
    <p:wip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 of Today</a:t>
            </a:r>
            <a:endParaRPr lang="en-US" dirty="0"/>
          </a:p>
        </p:txBody>
      </p:sp>
      <p:sp>
        <p:nvSpPr>
          <p:cNvPr id="3" name="Content Placeholder 2"/>
          <p:cNvSpPr>
            <a:spLocks noGrp="1"/>
          </p:cNvSpPr>
          <p:nvPr>
            <p:ph idx="1"/>
          </p:nvPr>
        </p:nvSpPr>
        <p:spPr/>
        <p:txBody>
          <a:bodyPr/>
          <a:lstStyle/>
          <a:p>
            <a:r>
              <a:rPr lang="en-US" dirty="0" smtClean="0"/>
              <a:t>Low- vs Medium- vs High-Fidelity</a:t>
            </a:r>
          </a:p>
          <a:p>
            <a:r>
              <a:rPr lang="en-US" dirty="0" smtClean="0"/>
              <a:t>Pros and Cons of Low-Fidelity Paper Prototyping</a:t>
            </a:r>
          </a:p>
          <a:p>
            <a:r>
              <a:rPr lang="en-US" dirty="0" smtClean="0"/>
              <a:t>What is Wizard </a:t>
            </a:r>
            <a:r>
              <a:rPr lang="en-US" dirty="0"/>
              <a:t>of Oz</a:t>
            </a:r>
          </a:p>
          <a:p>
            <a:r>
              <a:rPr lang="en-US" dirty="0" smtClean="0"/>
              <a:t>Connecting UX with Lean Startup / Agile</a:t>
            </a:r>
          </a:p>
          <a:p>
            <a:r>
              <a:rPr lang="en-US" dirty="0" smtClean="0"/>
              <a:t>Other kinds of prototyping</a:t>
            </a:r>
          </a:p>
          <a:p>
            <a:pPr lvl="1"/>
            <a:r>
              <a:rPr lang="en-US" dirty="0" err="1" smtClean="0"/>
              <a:t>Bodystorming</a:t>
            </a:r>
            <a:endParaRPr lang="en-US" dirty="0" smtClean="0"/>
          </a:p>
          <a:p>
            <a:pPr lvl="1"/>
            <a:r>
              <a:rPr lang="en-US" dirty="0" smtClean="0"/>
              <a:t>Video prototypes</a:t>
            </a:r>
          </a:p>
          <a:p>
            <a:r>
              <a:rPr lang="en-US" dirty="0" smtClean="0"/>
              <a:t>Running </a:t>
            </a:r>
            <a:r>
              <a:rPr lang="en-US" dirty="0"/>
              <a:t>user </a:t>
            </a:r>
            <a:r>
              <a:rPr lang="en-US" dirty="0" smtClean="0"/>
              <a:t>studies</a:t>
            </a:r>
            <a:endParaRPr lang="en-US" dirty="0"/>
          </a:p>
        </p:txBody>
      </p:sp>
    </p:spTree>
    <p:extLst>
      <p:ext uri="{BB962C8B-B14F-4D97-AF65-F5344CB8AC3E}">
        <p14:creationId xmlns:p14="http://schemas.microsoft.com/office/powerpoint/2010/main" val="2627777484"/>
      </p:ext>
    </p:extLst>
  </p:cSld>
  <p:clrMapOvr>
    <a:masterClrMapping/>
  </p:clrMapOvr>
  <p:transition>
    <p:wipe/>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Example Exam Questions</a:t>
            </a:r>
            <a:br>
              <a:rPr lang="en-US" dirty="0" smtClean="0"/>
            </a:br>
            <a:r>
              <a:rPr lang="en-US" sz="3200" dirty="0" smtClean="0"/>
              <a:t>(Not complete)</a:t>
            </a:r>
            <a:endParaRPr lang="en-US" dirty="0"/>
          </a:p>
        </p:txBody>
      </p:sp>
      <p:sp>
        <p:nvSpPr>
          <p:cNvPr id="3" name="Content Placeholder 2"/>
          <p:cNvSpPr>
            <a:spLocks noGrp="1"/>
          </p:cNvSpPr>
          <p:nvPr>
            <p:ph idx="1"/>
          </p:nvPr>
        </p:nvSpPr>
        <p:spPr>
          <a:xfrm>
            <a:off x="609600" y="1371600"/>
            <a:ext cx="8458200" cy="4525963"/>
          </a:xfrm>
        </p:spPr>
        <p:txBody>
          <a:bodyPr/>
          <a:lstStyle/>
          <a:p>
            <a:r>
              <a:rPr lang="en-US" dirty="0" smtClean="0"/>
              <a:t>What are two advantages of low-fidelity prototypes (over high-fidelity)? </a:t>
            </a:r>
            <a:endParaRPr lang="en-US" dirty="0"/>
          </a:p>
          <a:p>
            <a:pPr lvl="1"/>
            <a:r>
              <a:rPr lang="en-US" dirty="0" smtClean="0"/>
              <a:t>And the opposite question</a:t>
            </a:r>
          </a:p>
          <a:p>
            <a:r>
              <a:rPr lang="en-US" dirty="0" smtClean="0"/>
              <a:t>Name at least two things you should do in user studies with respect to ethical concerns</a:t>
            </a:r>
          </a:p>
          <a:p>
            <a:r>
              <a:rPr lang="en-US" dirty="0" smtClean="0"/>
              <a:t>What is Wizard of Oz in the context of prototyping? Why is it useful? When would you use it?</a:t>
            </a:r>
          </a:p>
          <a:p>
            <a:r>
              <a:rPr lang="en-US" dirty="0" smtClean="0"/>
              <a:t>What is a minimal viable product (MVP)?</a:t>
            </a:r>
          </a:p>
          <a:p>
            <a:r>
              <a:rPr lang="en-US" dirty="0" smtClean="0"/>
              <a:t>There are typically 4 roles for running user studies, </a:t>
            </a:r>
            <a:br>
              <a:rPr lang="en-US" dirty="0" smtClean="0"/>
            </a:br>
            <a:r>
              <a:rPr lang="en-US" dirty="0" smtClean="0"/>
              <a:t>       name two and describe what they do</a:t>
            </a:r>
          </a:p>
          <a:p>
            <a:endParaRPr lang="en-US" dirty="0"/>
          </a:p>
        </p:txBody>
      </p:sp>
    </p:spTree>
    <p:extLst>
      <p:ext uri="{BB962C8B-B14F-4D97-AF65-F5344CB8AC3E}">
        <p14:creationId xmlns:p14="http://schemas.microsoft.com/office/powerpoint/2010/main" val="87051946"/>
      </p:ext>
    </p:extLst>
  </p:cSld>
  <p:clrMapOvr>
    <a:masterClrMapping/>
  </p:clrMapOvr>
  <p:transition>
    <p:wipe/>
  </p:transition>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Action Items</a:t>
            </a:r>
            <a:endParaRPr lang="en-US" dirty="0"/>
          </a:p>
        </p:txBody>
      </p:sp>
      <p:sp>
        <p:nvSpPr>
          <p:cNvPr id="3" name="Content Placeholder 2"/>
          <p:cNvSpPr>
            <a:spLocks noGrp="1"/>
          </p:cNvSpPr>
          <p:nvPr>
            <p:ph idx="1"/>
          </p:nvPr>
        </p:nvSpPr>
        <p:spPr>
          <a:xfrm>
            <a:off x="609600" y="1066800"/>
            <a:ext cx="8077200" cy="4525963"/>
          </a:xfrm>
        </p:spPr>
        <p:txBody>
          <a:bodyPr/>
          <a:lstStyle/>
          <a:p>
            <a:r>
              <a:rPr lang="en-US" dirty="0" smtClean="0"/>
              <a:t>Next reading, do before class on Tuesday</a:t>
            </a:r>
            <a:endParaRPr lang="en-US" dirty="0"/>
          </a:p>
          <a:p>
            <a:pPr lvl="1"/>
            <a:r>
              <a:rPr lang="en-US" dirty="0"/>
              <a:t>How to Conduct a Heuristic Evaluation</a:t>
            </a:r>
            <a:br>
              <a:rPr lang="en-US" dirty="0"/>
            </a:br>
            <a:r>
              <a:rPr lang="en-US" sz="1800" dirty="0">
                <a:hlinkClick r:id="rId2"/>
              </a:rPr>
              <a:t>https://www.nngroup.com/articles/how-to-conduct-a-heuristic-evaluation/</a:t>
            </a:r>
            <a:r>
              <a:rPr lang="en-US" sz="1800" dirty="0"/>
              <a:t> </a:t>
            </a:r>
            <a:endParaRPr lang="en-US" dirty="0"/>
          </a:p>
          <a:p>
            <a:pPr lvl="1"/>
            <a:r>
              <a:rPr lang="en-US" dirty="0"/>
              <a:t>Heuristic Evaluation and Expert Reviews</a:t>
            </a:r>
            <a:br>
              <a:rPr lang="en-US" dirty="0"/>
            </a:br>
            <a:r>
              <a:rPr lang="en-US" sz="1800" dirty="0">
                <a:hlinkClick r:id="rId3"/>
              </a:rPr>
              <a:t>https://www.usability.gov/how-to-and-tools/methods/heuristic-evaluation.html</a:t>
            </a:r>
            <a:r>
              <a:rPr lang="en-US" sz="1800" dirty="0"/>
              <a:t> </a:t>
            </a:r>
            <a:endParaRPr lang="en-US" dirty="0"/>
          </a:p>
          <a:p>
            <a:r>
              <a:rPr lang="en-US" dirty="0" smtClean="0"/>
              <a:t>HW2a and 2B assigned</a:t>
            </a:r>
          </a:p>
          <a:p>
            <a:pPr lvl="1"/>
            <a:r>
              <a:rPr lang="en-US" dirty="0" smtClean="0"/>
              <a:t>Due Wed </a:t>
            </a:r>
            <a:r>
              <a:rPr lang="en-US" dirty="0" smtClean="0"/>
              <a:t>Sep 12 @ </a:t>
            </a:r>
            <a:r>
              <a:rPr lang="en-US" dirty="0"/>
              <a:t>11:59pm</a:t>
            </a:r>
          </a:p>
          <a:p>
            <a:pPr lvl="1"/>
            <a:r>
              <a:rPr lang="en-US" dirty="0" smtClean="0"/>
              <a:t>Do competitive analysis</a:t>
            </a:r>
          </a:p>
          <a:p>
            <a:pPr lvl="1"/>
            <a:r>
              <a:rPr lang="en-US" dirty="0" smtClean="0"/>
              <a:t>Extend your paper prototype</a:t>
            </a:r>
          </a:p>
          <a:p>
            <a:pPr lvl="1"/>
            <a:r>
              <a:rPr lang="en-US" dirty="0" smtClean="0"/>
              <a:t>Do user testing with others in class (assigned)</a:t>
            </a:r>
          </a:p>
        </p:txBody>
      </p:sp>
      <p:sp>
        <p:nvSpPr>
          <p:cNvPr id="4" name="Rectangle 3"/>
          <p:cNvSpPr/>
          <p:nvPr/>
        </p:nvSpPr>
        <p:spPr>
          <a:xfrm>
            <a:off x="-1752600" y="2209800"/>
            <a:ext cx="1447800" cy="2286000"/>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Update each semester</a:t>
            </a:r>
          </a:p>
        </p:txBody>
      </p:sp>
    </p:spTree>
    <p:extLst>
      <p:ext uri="{BB962C8B-B14F-4D97-AF65-F5344CB8AC3E}">
        <p14:creationId xmlns:p14="http://schemas.microsoft.com/office/powerpoint/2010/main" val="4123843469"/>
      </p:ext>
    </p:extLst>
  </p:cSld>
  <p:clrMapOvr>
    <a:masterClrMapping/>
  </p:clrMapOvr>
  <p:transition>
    <p:wipe/>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6451" name="Rectangle 3"/>
          <p:cNvSpPr>
            <a:spLocks noGrp="1"/>
          </p:cNvSpPr>
          <p:nvPr>
            <p:ph type="title" idx="4294967295"/>
          </p:nvPr>
        </p:nvSpPr>
        <p:spPr/>
        <p:txBody>
          <a:bodyPr/>
          <a:lstStyle/>
          <a:p>
            <a:r>
              <a:rPr lang="en-US" dirty="0" smtClean="0"/>
              <a:t>Overview of Today</a:t>
            </a:r>
          </a:p>
        </p:txBody>
      </p:sp>
      <p:sp>
        <p:nvSpPr>
          <p:cNvPr id="616452" name="Rectangle 4"/>
          <p:cNvSpPr>
            <a:spLocks noGrp="1"/>
          </p:cNvSpPr>
          <p:nvPr>
            <p:ph type="body" idx="4294967295"/>
          </p:nvPr>
        </p:nvSpPr>
        <p:spPr>
          <a:xfrm>
            <a:off x="609600" y="1600200"/>
            <a:ext cx="8305800" cy="4525963"/>
          </a:xfrm>
        </p:spPr>
        <p:txBody>
          <a:bodyPr/>
          <a:lstStyle/>
          <a:p>
            <a:r>
              <a:rPr lang="en-US" sz="3000" dirty="0" smtClean="0">
                <a:solidFill>
                  <a:schemeClr val="tx1"/>
                </a:solidFill>
              </a:rPr>
              <a:t>Why Prototype?</a:t>
            </a:r>
          </a:p>
          <a:p>
            <a:r>
              <a:rPr lang="en-US" sz="3000" dirty="0" smtClean="0">
                <a:solidFill>
                  <a:schemeClr val="tx1"/>
                </a:solidFill>
              </a:rPr>
              <a:t>Low-fidelity and High-fidelity Prototypes</a:t>
            </a:r>
          </a:p>
          <a:p>
            <a:r>
              <a:rPr lang="en-US" sz="3000" dirty="0" smtClean="0">
                <a:solidFill>
                  <a:schemeClr val="tx1"/>
                </a:solidFill>
              </a:rPr>
              <a:t>Paper Prototyping</a:t>
            </a:r>
          </a:p>
          <a:p>
            <a:r>
              <a:rPr lang="en-US" sz="3000" dirty="0" smtClean="0">
                <a:solidFill>
                  <a:schemeClr val="tx1"/>
                </a:solidFill>
              </a:rPr>
              <a:t>Wizard of Oz</a:t>
            </a:r>
          </a:p>
          <a:p>
            <a:r>
              <a:rPr lang="en-US" sz="3000" dirty="0" smtClean="0">
                <a:solidFill>
                  <a:schemeClr val="tx1"/>
                </a:solidFill>
              </a:rPr>
              <a:t>Some advanced prototyping concepts</a:t>
            </a:r>
          </a:p>
          <a:p>
            <a:r>
              <a:rPr lang="en-US" sz="3000" dirty="0" smtClean="0">
                <a:solidFill>
                  <a:schemeClr val="tx1"/>
                </a:solidFill>
              </a:rPr>
              <a:t>Running user studies</a:t>
            </a:r>
          </a:p>
          <a:p>
            <a:endParaRPr lang="en-US" sz="3000" dirty="0" smtClean="0">
              <a:solidFill>
                <a:schemeClr val="tx1"/>
              </a:solidFill>
            </a:endParaRPr>
          </a:p>
          <a:p>
            <a:endParaRPr lang="en-US" sz="3000" dirty="0" smtClean="0">
              <a:solidFill>
                <a:schemeClr val="tx1"/>
              </a:solidFill>
            </a:endParaRPr>
          </a:p>
        </p:txBody>
      </p:sp>
    </p:spTree>
    <p:extLst>
      <p:ext uri="{BB962C8B-B14F-4D97-AF65-F5344CB8AC3E}">
        <p14:creationId xmlns:p14="http://schemas.microsoft.com/office/powerpoint/2010/main" val="76165846"/>
      </p:ext>
    </p:extLst>
  </p:cSld>
  <p:clrMapOvr>
    <a:masterClrMapping/>
  </p:clrMapOvr>
  <p:transition>
    <p:wipe/>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28386" name="Rectangle 2"/>
          <p:cNvSpPr>
            <a:spLocks noGrp="1"/>
          </p:cNvSpPr>
          <p:nvPr>
            <p:ph type="title" idx="4294967295"/>
          </p:nvPr>
        </p:nvSpPr>
        <p:spPr/>
        <p:txBody>
          <a:bodyPr/>
          <a:lstStyle/>
          <a:p>
            <a:r>
              <a:rPr lang="en-US" dirty="0" smtClean="0"/>
              <a:t>Why Prototype?</a:t>
            </a:r>
          </a:p>
        </p:txBody>
      </p:sp>
      <p:sp>
        <p:nvSpPr>
          <p:cNvPr id="528387" name="Rectangle 3"/>
          <p:cNvSpPr>
            <a:spLocks noGrp="1"/>
          </p:cNvSpPr>
          <p:nvPr>
            <p:ph type="body" idx="4294967295"/>
          </p:nvPr>
        </p:nvSpPr>
        <p:spPr/>
        <p:txBody>
          <a:bodyPr/>
          <a:lstStyle/>
          <a:p>
            <a:r>
              <a:rPr lang="en-US" sz="3000" dirty="0" smtClean="0">
                <a:solidFill>
                  <a:schemeClr val="tx1"/>
                </a:solidFill>
              </a:rPr>
              <a:t>Prototyping means building simplified </a:t>
            </a:r>
            <a:br>
              <a:rPr lang="en-US" sz="3000" dirty="0" smtClean="0">
                <a:solidFill>
                  <a:schemeClr val="tx1"/>
                </a:solidFill>
              </a:rPr>
            </a:br>
            <a:r>
              <a:rPr lang="en-US" sz="3000" dirty="0" smtClean="0">
                <a:solidFill>
                  <a:schemeClr val="tx1"/>
                </a:solidFill>
              </a:rPr>
              <a:t>versions of the system</a:t>
            </a:r>
          </a:p>
          <a:p>
            <a:r>
              <a:rPr lang="en-US" sz="3000" dirty="0" smtClean="0">
                <a:solidFill>
                  <a:schemeClr val="tx1"/>
                </a:solidFill>
              </a:rPr>
              <a:t>Can get feedback on your design faster</a:t>
            </a:r>
          </a:p>
          <a:p>
            <a:pPr lvl="1"/>
            <a:r>
              <a:rPr lang="en-US" sz="2600" dirty="0" smtClean="0">
                <a:solidFill>
                  <a:schemeClr val="tx1"/>
                </a:solidFill>
              </a:rPr>
              <a:t>Validate assumptions quickly</a:t>
            </a:r>
          </a:p>
          <a:p>
            <a:pPr lvl="1"/>
            <a:r>
              <a:rPr lang="en-US" sz="2600" dirty="0" smtClean="0">
                <a:solidFill>
                  <a:schemeClr val="tx1"/>
                </a:solidFill>
              </a:rPr>
              <a:t>Fix problems </a:t>
            </a:r>
            <a:r>
              <a:rPr lang="en-US" sz="2600" u="sng" dirty="0" smtClean="0">
                <a:solidFill>
                  <a:schemeClr val="tx1"/>
                </a:solidFill>
              </a:rPr>
              <a:t>before</a:t>
            </a:r>
            <a:r>
              <a:rPr lang="en-US" sz="2600" dirty="0" smtClean="0">
                <a:solidFill>
                  <a:schemeClr val="tx1"/>
                </a:solidFill>
              </a:rPr>
              <a:t> code is written</a:t>
            </a:r>
          </a:p>
          <a:p>
            <a:pPr lvl="1"/>
            <a:r>
              <a:rPr lang="en-US" sz="2600" dirty="0" smtClean="0">
                <a:solidFill>
                  <a:schemeClr val="tx1"/>
                </a:solidFill>
              </a:rPr>
              <a:t>Saves time + money by finding bugs early in process</a:t>
            </a:r>
            <a:endParaRPr lang="en-US" sz="3000" dirty="0" smtClean="0">
              <a:solidFill>
                <a:schemeClr val="tx1"/>
              </a:solidFill>
            </a:endParaRPr>
          </a:p>
          <a:p>
            <a:r>
              <a:rPr lang="en-US" sz="3000" dirty="0" smtClean="0">
                <a:solidFill>
                  <a:schemeClr val="tx1"/>
                </a:solidFill>
              </a:rPr>
              <a:t>Can quickly </a:t>
            </a:r>
            <a:r>
              <a:rPr lang="en-US" sz="3000" dirty="0">
                <a:solidFill>
                  <a:schemeClr val="tx1"/>
                </a:solidFill>
              </a:rPr>
              <a:t>experiment with alternatives</a:t>
            </a:r>
          </a:p>
          <a:p>
            <a:r>
              <a:rPr lang="en-US" sz="3000" dirty="0">
                <a:solidFill>
                  <a:schemeClr val="tx1"/>
                </a:solidFill>
              </a:rPr>
              <a:t>Can </a:t>
            </a:r>
            <a:r>
              <a:rPr lang="en-US" sz="3000" dirty="0" smtClean="0">
                <a:solidFill>
                  <a:schemeClr val="tx1"/>
                </a:solidFill>
              </a:rPr>
              <a:t>keep the design centered on the user</a:t>
            </a:r>
          </a:p>
          <a:p>
            <a:pPr lvl="1"/>
            <a:r>
              <a:rPr lang="en-US" sz="2600" dirty="0" smtClean="0">
                <a:solidFill>
                  <a:schemeClr val="tx1"/>
                </a:solidFill>
              </a:rPr>
              <a:t>Test and observe ideas with users</a:t>
            </a:r>
          </a:p>
        </p:txBody>
      </p:sp>
    </p:spTree>
    <p:extLst>
      <p:ext uri="{BB962C8B-B14F-4D97-AF65-F5344CB8AC3E}">
        <p14:creationId xmlns:p14="http://schemas.microsoft.com/office/powerpoint/2010/main" val="1034909354"/>
      </p:ext>
    </p:extLst>
  </p:cSld>
  <p:clrMapOvr>
    <a:masterClrMapping/>
  </p:clrMapOvr>
  <p:transition>
    <p:wipe/>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9010" name="Rectangle 2"/>
          <p:cNvSpPr>
            <a:spLocks noGrp="1"/>
          </p:cNvSpPr>
          <p:nvPr>
            <p:ph type="title"/>
          </p:nvPr>
        </p:nvSpPr>
        <p:spPr/>
        <p:txBody>
          <a:bodyPr/>
          <a:lstStyle/>
          <a:p>
            <a:r>
              <a:rPr lang="en-US" dirty="0" smtClean="0"/>
              <a:t>Iterative Design</a:t>
            </a:r>
          </a:p>
        </p:txBody>
      </p:sp>
      <p:sp>
        <p:nvSpPr>
          <p:cNvPr id="299011" name="Rectangle 3"/>
          <p:cNvSpPr>
            <a:spLocks noGrp="1"/>
          </p:cNvSpPr>
          <p:nvPr>
            <p:ph type="body" idx="1"/>
          </p:nvPr>
        </p:nvSpPr>
        <p:spPr>
          <a:xfrm>
            <a:off x="609600" y="1600200"/>
            <a:ext cx="8077200" cy="4800600"/>
          </a:xfrm>
        </p:spPr>
        <p:txBody>
          <a:bodyPr/>
          <a:lstStyle/>
          <a:p>
            <a:r>
              <a:rPr lang="en-US" dirty="0" smtClean="0"/>
              <a:t>Short cycles of design, prototype, evaluate</a:t>
            </a:r>
          </a:p>
          <a:p>
            <a:pPr lvl="1"/>
            <a:r>
              <a:rPr lang="en-US" dirty="0" smtClean="0"/>
              <a:t>Use prototypes to drive process</a:t>
            </a:r>
          </a:p>
          <a:p>
            <a:pPr lvl="1"/>
            <a:r>
              <a:rPr lang="en-US" dirty="0" smtClean="0"/>
              <a:t>Progressive refinement at</a:t>
            </a:r>
            <a:br>
              <a:rPr lang="en-US" dirty="0" smtClean="0"/>
            </a:br>
            <a:r>
              <a:rPr lang="en-US" dirty="0" smtClean="0"/>
              <a:t>each </a:t>
            </a:r>
            <a:r>
              <a:rPr lang="en-US" dirty="0" smtClean="0"/>
              <a:t>iteration (next slide)</a:t>
            </a:r>
            <a:endParaRPr lang="en-US" dirty="0" smtClean="0"/>
          </a:p>
          <a:p>
            <a:r>
              <a:rPr lang="en-US" dirty="0" smtClean="0"/>
              <a:t>Again, no overarching grand </a:t>
            </a:r>
            <a:br>
              <a:rPr lang="en-US" dirty="0" smtClean="0"/>
            </a:br>
            <a:r>
              <a:rPr lang="en-US" dirty="0" smtClean="0"/>
              <a:t>unified theory of UX design</a:t>
            </a:r>
          </a:p>
          <a:p>
            <a:pPr lvl="1"/>
            <a:r>
              <a:rPr lang="en-US" dirty="0" smtClean="0"/>
              <a:t>Instead, best practice of doing</a:t>
            </a:r>
            <a:br>
              <a:rPr lang="en-US" dirty="0" smtClean="0"/>
            </a:br>
            <a:r>
              <a:rPr lang="en-US" dirty="0" smtClean="0"/>
              <a:t>as many cycles</a:t>
            </a:r>
          </a:p>
          <a:p>
            <a:pPr lvl="1"/>
            <a:r>
              <a:rPr lang="en-US" dirty="0" smtClean="0"/>
              <a:t>Generally, more cycles -&gt; better design</a:t>
            </a:r>
          </a:p>
        </p:txBody>
      </p:sp>
      <p:grpSp>
        <p:nvGrpSpPr>
          <p:cNvPr id="9" name="Group 8"/>
          <p:cNvGrpSpPr/>
          <p:nvPr/>
        </p:nvGrpSpPr>
        <p:grpSpPr>
          <a:xfrm>
            <a:off x="5943600" y="2219325"/>
            <a:ext cx="3124200" cy="2809875"/>
            <a:chOff x="5994400" y="2235200"/>
            <a:chExt cx="3124200" cy="2809875"/>
          </a:xfrm>
        </p:grpSpPr>
        <p:pic>
          <p:nvPicPr>
            <p:cNvPr id="10" name="Picture 168"/>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5994400" y="2235200"/>
              <a:ext cx="3124200" cy="2809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Rectangle 6"/>
            <p:cNvSpPr>
              <a:spLocks noChangeArrowheads="1"/>
            </p:cNvSpPr>
            <p:nvPr/>
          </p:nvSpPr>
          <p:spPr bwMode="auto">
            <a:xfrm>
              <a:off x="7383462" y="2457450"/>
              <a:ext cx="971550"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dirty="0">
                  <a:latin typeface="+mj-lt"/>
                </a:rPr>
                <a:t>Design</a:t>
              </a:r>
            </a:p>
          </p:txBody>
        </p:sp>
        <p:sp>
          <p:nvSpPr>
            <p:cNvPr id="12" name="Rectangle 7"/>
            <p:cNvSpPr>
              <a:spLocks noChangeArrowheads="1"/>
            </p:cNvSpPr>
            <p:nvPr/>
          </p:nvSpPr>
          <p:spPr bwMode="auto">
            <a:xfrm rot="17174897">
              <a:off x="5815727" y="3272633"/>
              <a:ext cx="1357313"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dirty="0">
                  <a:latin typeface="+mj-lt"/>
                </a:rPr>
                <a:t>Prototype</a:t>
              </a:r>
            </a:p>
          </p:txBody>
        </p:sp>
        <p:sp>
          <p:nvSpPr>
            <p:cNvPr id="13" name="Rectangle 8"/>
            <p:cNvSpPr>
              <a:spLocks noChangeArrowheads="1"/>
            </p:cNvSpPr>
            <p:nvPr/>
          </p:nvSpPr>
          <p:spPr bwMode="auto">
            <a:xfrm>
              <a:off x="7154862" y="4362450"/>
              <a:ext cx="1177925" cy="431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lIns="92075" tIns="46038" rIns="92075" bIns="46038">
              <a:spAutoFit/>
            </a:bodyPr>
            <a:lstStyle/>
            <a:p>
              <a:pPr eaLnBrk="0" hangingPunct="0"/>
              <a:r>
                <a:rPr lang="en-US" sz="2200" b="1">
                  <a:solidFill>
                    <a:schemeClr val="accent3">
                      <a:lumMod val="60000"/>
                      <a:lumOff val="40000"/>
                    </a:schemeClr>
                  </a:solidFill>
                  <a:latin typeface="+mj-lt"/>
                </a:rPr>
                <a:t>Evaluate</a:t>
              </a:r>
            </a:p>
          </p:txBody>
        </p:sp>
      </p:grpSp>
    </p:spTree>
    <p:extLst>
      <p:ext uri="{BB962C8B-B14F-4D97-AF65-F5344CB8AC3E}">
        <p14:creationId xmlns:p14="http://schemas.microsoft.com/office/powerpoint/2010/main" val="1751819148"/>
      </p:ext>
    </p:extLst>
  </p:cSld>
  <p:clrMapOvr>
    <a:masterClrMapping/>
  </p:clrMapOvr>
  <p:transition>
    <p:wip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55797</TotalTime>
  <Words>2558</Words>
  <Application>Microsoft Office PowerPoint</Application>
  <PresentationFormat>On-screen Show (4:3)</PresentationFormat>
  <Paragraphs>437</Paragraphs>
  <Slides>68</Slides>
  <Notes>50</Notes>
  <HiddenSlides>0</HiddenSlides>
  <MMClips>0</MMClips>
  <ScaleCrop>false</ScaleCrop>
  <HeadingPairs>
    <vt:vector size="4" baseType="variant">
      <vt:variant>
        <vt:lpstr>Theme</vt:lpstr>
      </vt:variant>
      <vt:variant>
        <vt:i4>1</vt:i4>
      </vt:variant>
      <vt:variant>
        <vt:lpstr>Slide Titles</vt:lpstr>
      </vt:variant>
      <vt:variant>
        <vt:i4>68</vt:i4>
      </vt:variant>
    </vt:vector>
  </HeadingPairs>
  <TitlesOfParts>
    <vt:vector size="69" baseType="lpstr">
      <vt:lpstr>Office Theme</vt:lpstr>
      <vt:lpstr>The Whys and Hows of Prototyping</vt:lpstr>
      <vt:lpstr>PowerPoint Presentation</vt:lpstr>
      <vt:lpstr>PowerPoint Presentation</vt:lpstr>
      <vt:lpstr>UI Hall of Fame or Shame?</vt:lpstr>
      <vt:lpstr>UI Hall of Fame or Shame?</vt:lpstr>
      <vt:lpstr>Recap of Last Time What is Design?</vt:lpstr>
      <vt:lpstr>Overview of Today</vt:lpstr>
      <vt:lpstr>Why Prototype?</vt:lpstr>
      <vt:lpstr>Iterative Design</vt:lpstr>
      <vt:lpstr>Example of Progressive Refinement</vt:lpstr>
      <vt:lpstr>Design Representations</vt:lpstr>
      <vt:lpstr>Fidelity in Prototyping</vt:lpstr>
      <vt:lpstr>Low-Fi Sketches and Storyboards</vt:lpstr>
      <vt:lpstr>Low-Fi Sketches and Storyboards</vt:lpstr>
      <vt:lpstr>Low-Fi Sketches and Storyboards</vt:lpstr>
      <vt:lpstr>PowerPoint Presentation</vt:lpstr>
      <vt:lpstr>PowerPoint Presentation</vt:lpstr>
      <vt:lpstr>PowerPoint Presentation</vt:lpstr>
      <vt:lpstr>Storyboarding in Other Media</vt:lpstr>
      <vt:lpstr>Why Use Low-Fi Prototypes?</vt:lpstr>
      <vt:lpstr>Why Use Low-Fi Prototypes?</vt:lpstr>
      <vt:lpstr>Avoid High-Fidelity Prototypes in Early Stages of Design (1/3)</vt:lpstr>
      <vt:lpstr>Avoid High-Fidelity Prototypes in Early Stages of Design (2/3)</vt:lpstr>
      <vt:lpstr>Avoid High-Fidelity Prototypes in Early Stages of Design (3/3)</vt:lpstr>
      <vt:lpstr>Basic Materials for Low-Fi Paper Prototypes</vt:lpstr>
      <vt:lpstr>PowerPoint Presentation</vt:lpstr>
      <vt:lpstr>PowerPoint Presentation</vt:lpstr>
      <vt:lpstr>PowerPoint Presentation</vt:lpstr>
      <vt:lpstr>Constructing the Paper Prototype</vt:lpstr>
      <vt:lpstr>Constructing the Paper Prototype</vt:lpstr>
      <vt:lpstr>Constructing the Paper Prototype</vt:lpstr>
      <vt:lpstr>Constructing the Paper Prototype</vt:lpstr>
      <vt:lpstr>Constructing the Paper Prototype</vt:lpstr>
      <vt:lpstr>Wizard of Oz Technique</vt:lpstr>
      <vt:lpstr>Wizard of Oz Technique</vt:lpstr>
      <vt:lpstr>Wizard of Oz Technique</vt:lpstr>
      <vt:lpstr>Note: WOz and Lo-Fi Prototyping not the same thing</vt:lpstr>
      <vt:lpstr>Problems with Low-Fi Prototypes</vt:lpstr>
      <vt:lpstr>Medium-Fidelity Prototypes</vt:lpstr>
      <vt:lpstr>Medium-Fidelity Prototype</vt:lpstr>
      <vt:lpstr>PowerPoint Presentation</vt:lpstr>
      <vt:lpstr>Administrivia</vt:lpstr>
      <vt:lpstr>Administrivia</vt:lpstr>
      <vt:lpstr>IDEO Shopping Cart</vt:lpstr>
      <vt:lpstr>Overview of Today</vt:lpstr>
      <vt:lpstr>d</vt:lpstr>
      <vt:lpstr>PowerPoint Presentation</vt:lpstr>
      <vt:lpstr>Slight Tangent: Lean Startup</vt:lpstr>
      <vt:lpstr>Lean Startup Three Concepts If You Want to Fake It</vt:lpstr>
      <vt:lpstr>Lean Startup Three Concepts If You Want to Fake It</vt:lpstr>
      <vt:lpstr>Lean Startup Dropbox Example</vt:lpstr>
      <vt:lpstr>PowerPoint Presentation</vt:lpstr>
      <vt:lpstr>Lean Startup Aardvark Search Engine</vt:lpstr>
      <vt:lpstr>Lean Startup Aardvark Search Engine</vt:lpstr>
      <vt:lpstr>Modern Prototyping Tools</vt:lpstr>
      <vt:lpstr>Modern Prototyping Tools</vt:lpstr>
      <vt:lpstr>Overview of Today</vt:lpstr>
      <vt:lpstr>Preparing for a User Test</vt:lpstr>
      <vt:lpstr>Roles in Conducting a User Test</vt:lpstr>
      <vt:lpstr>Conducting a User Test</vt:lpstr>
      <vt:lpstr>Instructions to Participants</vt:lpstr>
      <vt:lpstr>Instructions to Participants</vt:lpstr>
      <vt:lpstr>Ethical Considerations</vt:lpstr>
      <vt:lpstr>Conducting a Test</vt:lpstr>
      <vt:lpstr>Evaluating Results</vt:lpstr>
      <vt:lpstr>Summary of Today</vt:lpstr>
      <vt:lpstr>Example Exam Questions (Not complete)</vt:lpstr>
      <vt:lpstr>Action Items</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Human Interaction: Mobility, Privacy, Security</dc:title>
  <dc:creator>Jason Hong</dc:creator>
  <cp:lastModifiedBy>Jason Hong</cp:lastModifiedBy>
  <cp:revision>1030</cp:revision>
  <dcterms:created xsi:type="dcterms:W3CDTF">2009-08-12T18:33:59Z</dcterms:created>
  <dcterms:modified xsi:type="dcterms:W3CDTF">2018-09-04T22:41:48Z</dcterms:modified>
</cp:coreProperties>
</file>